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53"/>
  </p:notesMasterIdLst>
  <p:handoutMasterIdLst>
    <p:handoutMasterId r:id="rId54"/>
  </p:handoutMasterIdLst>
  <p:sldIdLst>
    <p:sldId id="268" r:id="rId2"/>
    <p:sldId id="292" r:id="rId3"/>
    <p:sldId id="309" r:id="rId4"/>
    <p:sldId id="269" r:id="rId5"/>
    <p:sldId id="296" r:id="rId6"/>
    <p:sldId id="270" r:id="rId7"/>
    <p:sldId id="300" r:id="rId8"/>
    <p:sldId id="310" r:id="rId9"/>
    <p:sldId id="301" r:id="rId10"/>
    <p:sldId id="271" r:id="rId11"/>
    <p:sldId id="272" r:id="rId12"/>
    <p:sldId id="333" r:id="rId13"/>
    <p:sldId id="312" r:id="rId14"/>
    <p:sldId id="313" r:id="rId15"/>
    <p:sldId id="293" r:id="rId16"/>
    <p:sldId id="273" r:id="rId17"/>
    <p:sldId id="314" r:id="rId18"/>
    <p:sldId id="321" r:id="rId19"/>
    <p:sldId id="274" r:id="rId20"/>
    <p:sldId id="315" r:id="rId21"/>
    <p:sldId id="316" r:id="rId22"/>
    <p:sldId id="278" r:id="rId23"/>
    <p:sldId id="326" r:id="rId24"/>
    <p:sldId id="318" r:id="rId25"/>
    <p:sldId id="322" r:id="rId26"/>
    <p:sldId id="323" r:id="rId27"/>
    <p:sldId id="324" r:id="rId28"/>
    <p:sldId id="280" r:id="rId29"/>
    <p:sldId id="325" r:id="rId30"/>
    <p:sldId id="285" r:id="rId31"/>
    <p:sldId id="319" r:id="rId32"/>
    <p:sldId id="303" r:id="rId33"/>
    <p:sldId id="281" r:id="rId34"/>
    <p:sldId id="282" r:id="rId35"/>
    <p:sldId id="283" r:id="rId36"/>
    <p:sldId id="305" r:id="rId37"/>
    <p:sldId id="306" r:id="rId38"/>
    <p:sldId id="304" r:id="rId39"/>
    <p:sldId id="307" r:id="rId40"/>
    <p:sldId id="286" r:id="rId41"/>
    <p:sldId id="287" r:id="rId42"/>
    <p:sldId id="331" r:id="rId43"/>
    <p:sldId id="332" r:id="rId44"/>
    <p:sldId id="327" r:id="rId45"/>
    <p:sldId id="294" r:id="rId46"/>
    <p:sldId id="295" r:id="rId47"/>
    <p:sldId id="290" r:id="rId48"/>
    <p:sldId id="329" r:id="rId49"/>
    <p:sldId id="330" r:id="rId50"/>
    <p:sldId id="289" r:id="rId51"/>
    <p:sldId id="328" r:id="rId52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0142" autoAdjust="0"/>
    <p:restoredTop sz="86851" autoAdjust="0"/>
  </p:normalViewPr>
  <p:slideViewPr>
    <p:cSldViewPr>
      <p:cViewPr varScale="1">
        <p:scale>
          <a:sx n="134" d="100"/>
          <a:sy n="134" d="100"/>
        </p:scale>
        <p:origin x="43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3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03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7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7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Bayes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3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0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66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7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7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2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orvig.com/ngrams/spell-errors.tx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spell.net/test/" TargetMode="External"/><Relationship Id="rId4" Type="http://schemas.openxmlformats.org/officeDocument/2006/relationships/hyperlink" Target="http://www.ota.ox.ac.uk/headers/0643.xml" TargetMode="External"/><Relationship Id="rId5" Type="http://schemas.openxmlformats.org/officeDocument/2006/relationships/hyperlink" Target="http://norvig.com/ngrams/spell-errors.tx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Wikipedia:Lists_of_common_misspellings/For_machine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Spelling Correction and the Noisy Channel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The Spelling Correction Task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 smtClean="0"/>
              <a:t>Noisy Channel 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noisychannelpos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00150"/>
            <a:ext cx="7239000" cy="364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5800" y="2443770"/>
            <a:ext cx="7620000" cy="2598420"/>
            <a:chOff x="685800" y="2443770"/>
            <a:chExt cx="7620000" cy="2598420"/>
          </a:xfrm>
        </p:grpSpPr>
        <p:sp>
          <p:nvSpPr>
            <p:cNvPr id="6" name="Rectangle 5"/>
            <p:cNvSpPr/>
            <p:nvPr/>
          </p:nvSpPr>
          <p:spPr bwMode="auto">
            <a:xfrm>
              <a:off x="3925764" y="2443770"/>
              <a:ext cx="399068" cy="25984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85800" y="2647950"/>
              <a:ext cx="3276600" cy="2133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191000" y="2809620"/>
              <a:ext cx="3124200" cy="2133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010400" y="2724150"/>
              <a:ext cx="12954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1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see an observation x of a misspelled word</a:t>
            </a:r>
          </a:p>
          <a:p>
            <a:r>
              <a:rPr lang="en-US" dirty="0" smtClean="0"/>
              <a:t>Find the correct word w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624320"/>
              </p:ext>
            </p:extLst>
          </p:nvPr>
        </p:nvGraphicFramePr>
        <p:xfrm>
          <a:off x="2545184" y="2419351"/>
          <a:ext cx="2808141" cy="65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4" imgW="1244600" imgH="292100" progId="Equation.3">
                  <p:embed/>
                </p:oleObj>
              </mc:Choice>
              <mc:Fallback>
                <p:oleObj name="Equation" r:id="rId4" imgW="1244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5184" y="2419351"/>
                        <a:ext cx="2808141" cy="65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804999"/>
              </p:ext>
            </p:extLst>
          </p:nvPr>
        </p:nvGraphicFramePr>
        <p:xfrm>
          <a:off x="2895600" y="3105150"/>
          <a:ext cx="3238500" cy="945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6" imgW="1435100" imgH="419100" progId="Equation.3">
                  <p:embed/>
                </p:oleObj>
              </mc:Choice>
              <mc:Fallback>
                <p:oleObj name="Equation" r:id="rId6" imgW="1435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5600" y="3105150"/>
                        <a:ext cx="3238500" cy="945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34021"/>
              </p:ext>
            </p:extLst>
          </p:nvPr>
        </p:nvGraphicFramePr>
        <p:xfrm>
          <a:off x="2914650" y="4198937"/>
          <a:ext cx="31813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8" imgW="1409700" imgH="292100" progId="Equation.3">
                  <p:embed/>
                </p:oleObj>
              </mc:Choice>
              <mc:Fallback>
                <p:oleObj name="Equation" r:id="rId8" imgW="1409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14650" y="4198937"/>
                        <a:ext cx="3181350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6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Noisy channel for spelling proposed around 1990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IBM</a:t>
            </a:r>
          </a:p>
          <a:p>
            <a:pPr lvl="1"/>
            <a:r>
              <a:rPr lang="en-US" sz="2400" dirty="0"/>
              <a:t>Mays, Eric, Fred J. </a:t>
            </a:r>
            <a:r>
              <a:rPr lang="en-US" sz="2400" dirty="0" err="1"/>
              <a:t>Damerau</a:t>
            </a:r>
            <a:r>
              <a:rPr lang="en-US" sz="2400" dirty="0"/>
              <a:t> and Robert L. Mercer. 1991. Context based spelling </a:t>
            </a:r>
            <a:r>
              <a:rPr lang="en-US" sz="2400" dirty="0" smtClean="0"/>
              <a:t>correction. </a:t>
            </a:r>
            <a:r>
              <a:rPr lang="en-US" sz="2400" i="1" dirty="0" smtClean="0"/>
              <a:t>Information </a:t>
            </a:r>
            <a:r>
              <a:rPr lang="en-US" sz="2400" i="1" dirty="0"/>
              <a:t>Processing and Management</a:t>
            </a:r>
            <a:r>
              <a:rPr lang="en-US" sz="2400" dirty="0"/>
              <a:t>, 23(5), 517–</a:t>
            </a:r>
            <a:r>
              <a:rPr lang="en-US" sz="2400" dirty="0" smtClean="0"/>
              <a:t>522</a:t>
            </a:r>
          </a:p>
          <a:p>
            <a:r>
              <a:rPr lang="en-US" sz="2800" b="1" dirty="0" smtClean="0"/>
              <a:t>AT&amp;T Bell Labs</a:t>
            </a:r>
          </a:p>
          <a:p>
            <a:pPr lvl="1"/>
            <a:r>
              <a:rPr lang="en-US" sz="2400" dirty="0" smtClean="0"/>
              <a:t>Kernighan, Mark D., Kenneth W. Church, </a:t>
            </a:r>
            <a:r>
              <a:rPr lang="en-US" sz="2400" dirty="0"/>
              <a:t>and </a:t>
            </a:r>
            <a:r>
              <a:rPr lang="en-US" sz="2400" dirty="0" smtClean="0"/>
              <a:t>William A. Gale</a:t>
            </a:r>
            <a:r>
              <a:rPr lang="en-US" sz="2400" dirty="0"/>
              <a:t>. </a:t>
            </a:r>
            <a:r>
              <a:rPr lang="en-US" sz="2400" dirty="0" smtClean="0"/>
              <a:t>1990. A </a:t>
            </a:r>
            <a:r>
              <a:rPr lang="en-US" sz="2400" dirty="0"/>
              <a:t>spelling correction program based on a noisy channel </a:t>
            </a:r>
            <a:r>
              <a:rPr lang="en-US" sz="2400" dirty="0" smtClean="0"/>
              <a:t>model. Proceedings of COLING 1990, 205-210</a:t>
            </a:r>
          </a:p>
        </p:txBody>
      </p:sp>
    </p:spTree>
    <p:extLst>
      <p:ext uri="{BB962C8B-B14F-4D97-AF65-F5344CB8AC3E}">
        <p14:creationId xmlns:p14="http://schemas.microsoft.com/office/powerpoint/2010/main" val="5589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Non-word spelling error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33550"/>
            <a:ext cx="6705600" cy="234315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A50021"/>
                </a:solidFill>
                <a:latin typeface="Courier"/>
                <a:cs typeface="Courier"/>
              </a:rPr>
              <a:t>acress</a:t>
            </a:r>
            <a:endParaRPr lang="en-US" sz="2800" dirty="0">
              <a:solidFill>
                <a:srgbClr val="A50021"/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Words with similar spelling</a:t>
            </a:r>
          </a:p>
          <a:p>
            <a:pPr lvl="1"/>
            <a:r>
              <a:rPr lang="en-US" sz="2400" dirty="0" smtClean="0"/>
              <a:t>Small edit distance to error</a:t>
            </a:r>
            <a:endParaRPr lang="en-US" sz="2400" dirty="0"/>
          </a:p>
          <a:p>
            <a:r>
              <a:rPr lang="en-US" sz="2800" dirty="0" smtClean="0"/>
              <a:t>Words with similar pronunciation</a:t>
            </a:r>
          </a:p>
          <a:p>
            <a:pPr lvl="1"/>
            <a:r>
              <a:rPr lang="en-US" sz="2400" dirty="0" smtClean="0"/>
              <a:t>Small edit distance of pronunciation to error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Damerau-Levenshtein</a:t>
            </a:r>
            <a:r>
              <a:rPr lang="en-US" dirty="0" smtClean="0"/>
              <a:t> </a:t>
            </a:r>
            <a:r>
              <a:rPr lang="en-US" dirty="0"/>
              <a:t>edit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 edit distance between two strings, where edits are:</a:t>
            </a:r>
          </a:p>
          <a:p>
            <a:pPr lvl="1"/>
            <a:r>
              <a:rPr lang="en-US" sz="2400" dirty="0" smtClean="0"/>
              <a:t>Insertion</a:t>
            </a:r>
          </a:p>
          <a:p>
            <a:pPr lvl="1"/>
            <a:r>
              <a:rPr lang="en-US" sz="2400" dirty="0" smtClean="0"/>
              <a:t>Deletion</a:t>
            </a:r>
          </a:p>
          <a:p>
            <a:pPr lvl="1"/>
            <a:r>
              <a:rPr lang="en-US" sz="2400" dirty="0" smtClean="0"/>
              <a:t>Substitution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Transposition of two adjacent letters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742950"/>
          </a:xfrm>
        </p:spPr>
        <p:txBody>
          <a:bodyPr/>
          <a:lstStyle/>
          <a:p>
            <a:r>
              <a:rPr lang="en-US" dirty="0" smtClean="0"/>
              <a:t>Words within 1 of </a:t>
            </a:r>
            <a:r>
              <a:rPr lang="en-US" dirty="0" err="1" smtClean="0">
                <a:latin typeface="Courier"/>
                <a:cs typeface="Courier"/>
              </a:rPr>
              <a:t>acress</a:t>
            </a:r>
            <a:endParaRPr lang="en-US" dirty="0">
              <a:latin typeface="Courier"/>
              <a:cs typeface="Courier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979609"/>
              </p:ext>
            </p:extLst>
          </p:nvPr>
        </p:nvGraphicFramePr>
        <p:xfrm>
          <a:off x="1295400" y="1276350"/>
          <a:ext cx="66294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0"/>
                <a:gridCol w="1325880"/>
                <a:gridCol w="1082040"/>
                <a:gridCol w="9144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Error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Candidate Correction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Correct Letter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Error Letter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urier"/>
                        </a:rPr>
                        <a:t>acress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actress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t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-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deletion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urier"/>
                        </a:rPr>
                        <a:t>acress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cress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-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a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insertion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urier"/>
                        </a:rPr>
                        <a:t>acress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caress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urier"/>
                        </a:rPr>
                        <a:t>ca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ac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transposition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urier"/>
                        </a:rPr>
                        <a:t>acress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access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c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r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substitution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urier"/>
                        </a:rPr>
                        <a:t>acress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across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o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e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substitution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urier"/>
                        </a:rPr>
                        <a:t>acress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acres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-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insertion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urier"/>
                        </a:rPr>
                        <a:t>acress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acres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-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</a:rPr>
                        <a:t>s</a:t>
                      </a:r>
                      <a:endParaRPr lang="en-US" sz="20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insertion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80% of errors are within edit distance 1</a:t>
            </a:r>
          </a:p>
          <a:p>
            <a:r>
              <a:rPr lang="en-US" sz="2800" dirty="0" smtClean="0"/>
              <a:t>Almost all errors within edit distance 2</a:t>
            </a:r>
          </a:p>
          <a:p>
            <a:endParaRPr lang="en-US" sz="2800" dirty="0" smtClean="0"/>
          </a:p>
          <a:p>
            <a:r>
              <a:rPr lang="en-US" sz="2800" dirty="0" smtClean="0"/>
              <a:t>Also allow insertion of </a:t>
            </a:r>
            <a:r>
              <a:rPr lang="en-US" sz="2800" b="1" dirty="0" smtClean="0"/>
              <a:t>space</a:t>
            </a:r>
            <a:r>
              <a:rPr lang="en-US" sz="2800" dirty="0" smtClean="0"/>
              <a:t> or </a:t>
            </a:r>
            <a:r>
              <a:rPr lang="en-US" sz="2800" b="1" dirty="0" smtClean="0"/>
              <a:t>hyphen</a:t>
            </a:r>
          </a:p>
          <a:p>
            <a:pPr lvl="1"/>
            <a:r>
              <a:rPr lang="en-US" sz="2400" dirty="0" err="1">
                <a:latin typeface="Courier"/>
                <a:cs typeface="Courier"/>
              </a:rPr>
              <a:t>t</a:t>
            </a:r>
            <a:r>
              <a:rPr lang="en-US" sz="2400" dirty="0" err="1" smtClean="0">
                <a:latin typeface="Courier"/>
                <a:cs typeface="Courier"/>
              </a:rPr>
              <a:t>hisidea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smtClean="0">
                <a:sym typeface="Wingdings"/>
              </a:rPr>
              <a:t>  </a:t>
            </a:r>
            <a:r>
              <a:rPr lang="en-US" sz="2400" dirty="0" smtClean="0">
                <a:latin typeface="Courier"/>
                <a:cs typeface="Courier"/>
                <a:sym typeface="Wingdings"/>
              </a:rPr>
              <a:t>this idea</a:t>
            </a:r>
          </a:p>
          <a:p>
            <a:pPr lvl="1"/>
            <a:r>
              <a:rPr lang="en-US" sz="2400" dirty="0" err="1">
                <a:latin typeface="Courier"/>
                <a:cs typeface="Courier"/>
                <a:sym typeface="Wingdings"/>
              </a:rPr>
              <a:t>i</a:t>
            </a:r>
            <a:r>
              <a:rPr lang="en-US" sz="2400" dirty="0" err="1" smtClean="0">
                <a:latin typeface="Courier"/>
                <a:cs typeface="Courier"/>
                <a:sym typeface="Wingdings"/>
              </a:rPr>
              <a:t>nlaw</a:t>
            </a:r>
            <a:r>
              <a:rPr lang="en-US" sz="2400" dirty="0" smtClean="0">
                <a:latin typeface="Courier"/>
                <a:cs typeface="Courier"/>
                <a:sym typeface="Wingdings"/>
              </a:rPr>
              <a:t>  in-law</a:t>
            </a:r>
            <a:endParaRPr lang="en-US" sz="2400" dirty="0" smtClean="0">
              <a:latin typeface="Courier"/>
              <a:cs typeface="Courier"/>
            </a:endParaRPr>
          </a:p>
          <a:p>
            <a:pPr lvl="1"/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any of the language modeling algorithms we’ve learned</a:t>
            </a:r>
          </a:p>
          <a:p>
            <a:r>
              <a:rPr lang="en-US" dirty="0" smtClean="0"/>
              <a:t>Unigram, bigram, trigram</a:t>
            </a:r>
          </a:p>
          <a:p>
            <a:r>
              <a:rPr lang="en-US" dirty="0" smtClean="0"/>
              <a:t>Web-scale spelling correction</a:t>
            </a:r>
          </a:p>
          <a:p>
            <a:pPr lvl="1"/>
            <a:r>
              <a:rPr lang="en-US" dirty="0" smtClean="0"/>
              <a:t>Stupid </a:t>
            </a:r>
            <a:r>
              <a:rPr lang="en-US" dirty="0" err="1" smtClean="0"/>
              <a:t>backoff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Unigram Prior probability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879543"/>
              </p:ext>
            </p:extLst>
          </p:nvPr>
        </p:nvGraphicFramePr>
        <p:xfrm>
          <a:off x="1295400" y="1957070"/>
          <a:ext cx="6781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4384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r>
                        <a:rPr lang="en-US" baseline="0" dirty="0" smtClean="0"/>
                        <a:t> of 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P(word)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9,321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  <a:cs typeface="Courier"/>
                        </a:rPr>
                        <a:t>.0000230573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220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  <a:cs typeface="Courier"/>
                        </a:rPr>
                        <a:t>.0000005442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686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  <a:cs typeface="Courier"/>
                        </a:rPr>
                        <a:t>.0000016969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37,038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  <a:cs typeface="Courier"/>
                        </a:rPr>
                        <a:t>.0000916207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across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120,844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  <a:cs typeface="Courier"/>
                        </a:rPr>
                        <a:t>.0002989314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12,874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  <a:cs typeface="Courier"/>
                        </a:rPr>
                        <a:t>.0000318463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276350"/>
            <a:ext cx="7232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Counts from 404,253,213 words in Corpus of Contemporary English (COCA)</a:t>
            </a: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6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9550"/>
            <a:ext cx="7467600" cy="742950"/>
          </a:xfrm>
        </p:spPr>
        <p:txBody>
          <a:bodyPr/>
          <a:lstStyle/>
          <a:p>
            <a:r>
              <a:rPr lang="en-US" dirty="0" smtClean="0"/>
              <a:t>Applications for spelling correction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goog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30" y="4592386"/>
            <a:ext cx="4217470" cy="551114"/>
          </a:xfrm>
          <a:prstGeom prst="rect">
            <a:avLst/>
          </a:prstGeom>
        </p:spPr>
      </p:pic>
      <p:pic>
        <p:nvPicPr>
          <p:cNvPr id="9" name="Picture 8" descr="phot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" b="-172"/>
          <a:stretch/>
        </p:blipFill>
        <p:spPr>
          <a:xfrm>
            <a:off x="6477000" y="1428750"/>
            <a:ext cx="2222500" cy="3154680"/>
          </a:xfrm>
          <a:prstGeom prst="rect">
            <a:avLst/>
          </a:prstGeom>
        </p:spPr>
      </p:pic>
      <p:pic>
        <p:nvPicPr>
          <p:cNvPr id="11" name="Picture 10" descr="Screen shot 2011-11-27 at 7.54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8750"/>
            <a:ext cx="5562600" cy="18911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1000" y="3562350"/>
            <a:ext cx="129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Web search</a:t>
            </a:r>
            <a:endParaRPr lang="en-US" sz="18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10477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Phones</a:t>
            </a:r>
            <a:endParaRPr lang="en-US" sz="18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1047750"/>
            <a:ext cx="176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Word processing</a:t>
            </a:r>
            <a:endParaRPr lang="en-US" sz="1800" dirty="0">
              <a:latin typeface="+mn-lt"/>
            </a:endParaRPr>
          </a:p>
        </p:txBody>
      </p:sp>
      <p:pic>
        <p:nvPicPr>
          <p:cNvPr id="12" name="Picture 11" descr="x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150"/>
            <a:ext cx="487070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Error model probability, Edit probability</a:t>
            </a:r>
          </a:p>
          <a:p>
            <a:r>
              <a:rPr lang="en-US" i="1" dirty="0" smtClean="0"/>
              <a:t>Kernighan, Church, Gale  1990</a:t>
            </a:r>
          </a:p>
          <a:p>
            <a:endParaRPr lang="en-US" i="1" dirty="0" smtClean="0"/>
          </a:p>
          <a:p>
            <a:r>
              <a:rPr lang="en-US" i="1" dirty="0" smtClean="0"/>
              <a:t>Misspelled word x = x</a:t>
            </a:r>
            <a:r>
              <a:rPr lang="en-US" i="1" baseline="-25000" dirty="0" smtClean="0"/>
              <a:t>1</a:t>
            </a:r>
            <a:r>
              <a:rPr lang="en-US" i="1" dirty="0" smtClean="0"/>
              <a:t>, x</a:t>
            </a:r>
            <a:r>
              <a:rPr lang="en-US" i="1" baseline="-25000" dirty="0" smtClean="0"/>
              <a:t>2</a:t>
            </a:r>
            <a:r>
              <a:rPr lang="en-US" i="1" dirty="0" smtClean="0"/>
              <a:t>, x</a:t>
            </a:r>
            <a:r>
              <a:rPr lang="en-US" i="1" baseline="-25000" dirty="0" smtClean="0"/>
              <a:t>3</a:t>
            </a:r>
            <a:r>
              <a:rPr lang="en-US" i="1" dirty="0" smtClean="0"/>
              <a:t>…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m</a:t>
            </a:r>
            <a:endParaRPr lang="en-US" i="1" baseline="-25000" dirty="0" smtClean="0"/>
          </a:p>
          <a:p>
            <a:r>
              <a:rPr lang="en-US" i="1" dirty="0" smtClean="0"/>
              <a:t>Correct word w = w</a:t>
            </a:r>
            <a:r>
              <a:rPr lang="en-US" i="1" baseline="-25000" dirty="0" smtClean="0"/>
              <a:t>1</a:t>
            </a:r>
            <a:r>
              <a:rPr lang="en-US" i="1" dirty="0" smtClean="0"/>
              <a:t>, w</a:t>
            </a:r>
            <a:r>
              <a:rPr lang="en-US" i="1" baseline="-25000" dirty="0" smtClean="0"/>
              <a:t>2</a:t>
            </a:r>
            <a:r>
              <a:rPr lang="en-US" i="1" dirty="0" smtClean="0"/>
              <a:t>, w</a:t>
            </a:r>
            <a:r>
              <a:rPr lang="en-US" i="1" baseline="-25000" dirty="0" smtClean="0"/>
              <a:t>3</a:t>
            </a:r>
            <a:r>
              <a:rPr lang="en-US" i="1" dirty="0" smtClean="0"/>
              <a:t>,…,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endParaRPr lang="en-US" i="1" dirty="0" smtClean="0"/>
          </a:p>
          <a:p>
            <a:r>
              <a:rPr lang="en-US" dirty="0"/>
              <a:t>P(</a:t>
            </a:r>
            <a:r>
              <a:rPr lang="en-US" dirty="0" err="1"/>
              <a:t>x|w</a:t>
            </a:r>
            <a:r>
              <a:rPr lang="en-US" dirty="0"/>
              <a:t>) = probability of the </a:t>
            </a:r>
            <a:r>
              <a:rPr lang="en-US" dirty="0" smtClean="0"/>
              <a:t>edit </a:t>
            </a:r>
          </a:p>
          <a:p>
            <a:pPr lvl="1"/>
            <a:r>
              <a:rPr lang="en-US" dirty="0" smtClean="0"/>
              <a:t>(deletion/insertion/substitution/transposition)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error probability: confusion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d</a:t>
            </a:r>
            <a:r>
              <a:rPr lang="en-US" dirty="0" smtClean="0">
                <a:latin typeface="Courier"/>
                <a:cs typeface="Courier"/>
              </a:rPr>
              <a:t>el[</a:t>
            </a:r>
            <a:r>
              <a:rPr lang="en-US" dirty="0" err="1" smtClean="0">
                <a:latin typeface="Courier"/>
                <a:cs typeface="Courier"/>
              </a:rPr>
              <a:t>x,y</a:t>
            </a:r>
            <a:r>
              <a:rPr lang="en-US" dirty="0" smtClean="0">
                <a:latin typeface="Courier"/>
                <a:cs typeface="Courier"/>
              </a:rPr>
              <a:t>]:    count(</a:t>
            </a:r>
            <a:r>
              <a:rPr lang="en-US" dirty="0" err="1" smtClean="0">
                <a:latin typeface="Courier"/>
                <a:cs typeface="Courier"/>
              </a:rPr>
              <a:t>xy</a:t>
            </a:r>
            <a:r>
              <a:rPr lang="en-US" dirty="0" smtClean="0">
                <a:latin typeface="Courier"/>
                <a:cs typeface="Courier"/>
              </a:rPr>
              <a:t> typed as x)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ins[</a:t>
            </a:r>
            <a:r>
              <a:rPr lang="en-US" dirty="0" err="1">
                <a:latin typeface="Courier"/>
                <a:cs typeface="Courier"/>
              </a:rPr>
              <a:t>x,y</a:t>
            </a:r>
            <a:r>
              <a:rPr lang="en-US" dirty="0">
                <a:latin typeface="Courier"/>
                <a:cs typeface="Courier"/>
              </a:rPr>
              <a:t>]:  </a:t>
            </a:r>
            <a:r>
              <a:rPr lang="en-US" dirty="0" smtClean="0">
                <a:latin typeface="Courier"/>
                <a:cs typeface="Courier"/>
              </a:rPr>
              <a:t>  count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smtClean="0">
                <a:latin typeface="Courier"/>
                <a:cs typeface="Courier"/>
              </a:rPr>
              <a:t>x </a:t>
            </a:r>
            <a:r>
              <a:rPr lang="en-US" dirty="0">
                <a:latin typeface="Courier"/>
                <a:cs typeface="Courier"/>
              </a:rPr>
              <a:t>typed as </a:t>
            </a:r>
            <a:r>
              <a:rPr lang="en-US" dirty="0" err="1" smtClean="0">
                <a:latin typeface="Courier"/>
                <a:cs typeface="Courier"/>
              </a:rPr>
              <a:t>xy</a:t>
            </a:r>
            <a:r>
              <a:rPr lang="en-US" dirty="0" smtClean="0">
                <a:latin typeface="Courier"/>
                <a:cs typeface="Courier"/>
              </a:rPr>
              <a:t>)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sub[</a:t>
            </a:r>
            <a:r>
              <a:rPr lang="en-US" dirty="0" err="1">
                <a:latin typeface="Courier"/>
                <a:cs typeface="Courier"/>
              </a:rPr>
              <a:t>x,y</a:t>
            </a:r>
            <a:r>
              <a:rPr lang="en-US" dirty="0">
                <a:latin typeface="Courier"/>
                <a:cs typeface="Courier"/>
              </a:rPr>
              <a:t>]:  </a:t>
            </a:r>
            <a:r>
              <a:rPr lang="en-US" dirty="0" smtClean="0">
                <a:latin typeface="Courier"/>
                <a:cs typeface="Courier"/>
              </a:rPr>
              <a:t>  count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smtClean="0">
                <a:latin typeface="Courier"/>
                <a:cs typeface="Courier"/>
              </a:rPr>
              <a:t>x </a:t>
            </a:r>
            <a:r>
              <a:rPr lang="en-US" dirty="0">
                <a:latin typeface="Courier"/>
                <a:cs typeface="Courier"/>
              </a:rPr>
              <a:t>typed as </a:t>
            </a:r>
            <a:r>
              <a:rPr lang="en-US" dirty="0" smtClean="0">
                <a:latin typeface="Courier"/>
                <a:cs typeface="Courier"/>
              </a:rPr>
              <a:t>y)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trans[</a:t>
            </a:r>
            <a:r>
              <a:rPr lang="en-US" dirty="0" err="1">
                <a:latin typeface="Courier"/>
                <a:cs typeface="Courier"/>
              </a:rPr>
              <a:t>x,y</a:t>
            </a:r>
            <a:r>
              <a:rPr lang="en-US" dirty="0">
                <a:latin typeface="Courier"/>
                <a:cs typeface="Courier"/>
              </a:rPr>
              <a:t>]:  count(</a:t>
            </a:r>
            <a:r>
              <a:rPr lang="en-US" dirty="0" err="1">
                <a:latin typeface="Courier"/>
                <a:cs typeface="Courier"/>
              </a:rPr>
              <a:t>xy</a:t>
            </a:r>
            <a:r>
              <a:rPr lang="en-US" dirty="0">
                <a:latin typeface="Courier"/>
                <a:cs typeface="Courier"/>
              </a:rPr>
              <a:t> typed as </a:t>
            </a:r>
            <a:r>
              <a:rPr lang="en-US" dirty="0" err="1" smtClean="0">
                <a:latin typeface="Courier"/>
                <a:cs typeface="Courier"/>
              </a:rPr>
              <a:t>yx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Insertion and deletion conditioned on previous character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742950"/>
          </a:xfrm>
        </p:spPr>
        <p:txBody>
          <a:bodyPr/>
          <a:lstStyle/>
          <a:p>
            <a:r>
              <a:rPr lang="en-US" dirty="0"/>
              <a:t>Confusion </a:t>
            </a:r>
            <a:r>
              <a:rPr lang="en-US" dirty="0" smtClean="0"/>
              <a:t>matrix for spelling errors</a:t>
            </a:r>
            <a:endParaRPr lang="en-US" dirty="0"/>
          </a:p>
        </p:txBody>
      </p:sp>
      <p:pic>
        <p:nvPicPr>
          <p:cNvPr id="6" name="Picture 5" descr="kern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637" y="971550"/>
            <a:ext cx="666924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9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the confusion matrix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Peter Norvig’s list of errors</a:t>
            </a:r>
            <a:endParaRPr lang="hu-HU" dirty="0" smtClean="0"/>
          </a:p>
          <a:p>
            <a:r>
              <a:rPr lang="hu-HU" dirty="0" smtClean="0">
                <a:hlinkClick r:id="rId2"/>
              </a:rPr>
              <a:t>Peter Norvig’s list of counts of single-edit errors</a:t>
            </a:r>
            <a:endParaRPr lang="hu-H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7101-16EA-C942-850C-355264FDE9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59157"/>
            <a:ext cx="6950242" cy="30833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895350"/>
            <a:ext cx="296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Kernighan, Church, Gale 1990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1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742950"/>
          </a:xfrm>
        </p:spPr>
        <p:txBody>
          <a:bodyPr/>
          <a:lstStyle/>
          <a:p>
            <a:r>
              <a:rPr lang="en-US" dirty="0" smtClean="0"/>
              <a:t>Channel model for </a:t>
            </a:r>
            <a:r>
              <a:rPr lang="en-US" dirty="0" err="1" smtClean="0">
                <a:latin typeface="Courier"/>
                <a:cs typeface="Courier"/>
              </a:rPr>
              <a:t>acress</a:t>
            </a:r>
            <a:endParaRPr lang="en-US" dirty="0">
              <a:latin typeface="Courier"/>
              <a:cs typeface="Courier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662910"/>
              </p:ext>
            </p:extLst>
          </p:nvPr>
        </p:nvGraphicFramePr>
        <p:xfrm>
          <a:off x="533399" y="1200150"/>
          <a:ext cx="53340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2"/>
                <a:gridCol w="914400"/>
                <a:gridCol w="762000"/>
                <a:gridCol w="914399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Candidate Correction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Correct Letter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Error Letter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x|w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</a:t>
                      </a:r>
                      <a:r>
                        <a:rPr lang="en-US" sz="1600" dirty="0" err="1" smtClean="0"/>
                        <a:t>x|word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actress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t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-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</a:rPr>
                        <a:t>c|ct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.000117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cress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-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  <a:cs typeface="Courier"/>
                        </a:rPr>
                        <a:t>a|#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.00000144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caress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</a:rPr>
                        <a:t>ca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</a:rPr>
                        <a:t>ac|ca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.00000164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access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c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r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  <a:sym typeface="Wingdings"/>
                        </a:rPr>
                        <a:t>r|c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.000000209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across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o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e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  <a:sym typeface="Wingdings"/>
                        </a:rPr>
                        <a:t>e|o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.0000093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acres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-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  <a:sym typeface="Wingdings"/>
                        </a:rPr>
                        <a:t>es|e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.0000321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acres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-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  <a:sym typeface="Wingdings"/>
                        </a:rPr>
                        <a:t>ss|s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.0000342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742950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oisy channel probability for </a:t>
            </a:r>
            <a:r>
              <a:rPr lang="en-US" dirty="0" err="1" smtClean="0">
                <a:latin typeface="Courier"/>
                <a:cs typeface="Courier"/>
              </a:rPr>
              <a:t>acress</a:t>
            </a:r>
            <a:endParaRPr lang="en-US" dirty="0">
              <a:latin typeface="Courier"/>
              <a:cs typeface="Courier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685758"/>
              </p:ext>
            </p:extLst>
          </p:nvPr>
        </p:nvGraphicFramePr>
        <p:xfrm>
          <a:off x="533399" y="1200150"/>
          <a:ext cx="86106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2"/>
                <a:gridCol w="914400"/>
                <a:gridCol w="762000"/>
                <a:gridCol w="914399"/>
                <a:gridCol w="1524000"/>
                <a:gridCol w="1447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Candidate Correction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Correct Letter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Error Letter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x|w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</a:t>
                      </a:r>
                      <a:r>
                        <a:rPr lang="en-US" sz="1600" dirty="0" err="1" smtClean="0"/>
                        <a:t>x|word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P(word)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pl-PL" sz="1600" b="0" i="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 *</a:t>
                      </a: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P(</a:t>
                      </a:r>
                      <a:r>
                        <a:rPr lang="pl-PL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x|w</a:t>
                      </a: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)P(w)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actress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t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-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</a:rPr>
                        <a:t>c|ct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.000117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.0000231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2.7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cress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-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  <a:cs typeface="Courier"/>
                        </a:rPr>
                        <a:t>a|#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.000000544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.00078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caress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</a:rPr>
                        <a:t>ca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</a:rPr>
                        <a:t>ac|ca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.00000164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.00000170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.0028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access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c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r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  <a:sym typeface="Wingdings"/>
                        </a:rPr>
                        <a:t>r|c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.000000209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.0000916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.019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across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o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e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  <a:sym typeface="Wingdings"/>
                        </a:rPr>
                        <a:t>e|o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2.8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acres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-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  <a:sym typeface="Wingdings"/>
                        </a:rPr>
                        <a:t>es|e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1.0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acres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-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  <a:sym typeface="Wingdings"/>
                        </a:rPr>
                        <a:t>ss|s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"/>
                          <a:cs typeface="Courier"/>
                        </a:rPr>
                        <a:t>1.0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742950"/>
          </a:xfrm>
        </p:spPr>
        <p:txBody>
          <a:bodyPr/>
          <a:lstStyle/>
          <a:p>
            <a:r>
              <a:rPr lang="en-US"/>
              <a:t>N</a:t>
            </a:r>
            <a:r>
              <a:rPr lang="en-US" smtClean="0"/>
              <a:t>oisy </a:t>
            </a:r>
            <a:r>
              <a:rPr lang="en-US" dirty="0" smtClean="0"/>
              <a:t>channel probability for </a:t>
            </a:r>
            <a:r>
              <a:rPr lang="en-US" dirty="0" err="1" smtClean="0">
                <a:latin typeface="Courier"/>
                <a:cs typeface="Courier"/>
              </a:rPr>
              <a:t>acress</a:t>
            </a:r>
            <a:endParaRPr lang="en-US" dirty="0">
              <a:latin typeface="Courier"/>
              <a:cs typeface="Courier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602875"/>
              </p:ext>
            </p:extLst>
          </p:nvPr>
        </p:nvGraphicFramePr>
        <p:xfrm>
          <a:off x="533399" y="1200150"/>
          <a:ext cx="86106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2"/>
                <a:gridCol w="914400"/>
                <a:gridCol w="762000"/>
                <a:gridCol w="914399"/>
                <a:gridCol w="1524000"/>
                <a:gridCol w="1447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Candidate Correction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Correct Letter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Error Letter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x|w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</a:t>
                      </a:r>
                      <a:r>
                        <a:rPr lang="en-US" sz="1600" dirty="0" err="1" smtClean="0"/>
                        <a:t>x|word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P(word)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pl-PL" sz="1600" b="0" i="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 *</a:t>
                      </a: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P(</a:t>
                      </a:r>
                      <a:r>
                        <a:rPr lang="pl-PL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x|w</a:t>
                      </a: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)P(w)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actress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t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-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</a:rPr>
                        <a:t>c|ct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.000117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.0000231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2.7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cress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-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  <a:cs typeface="Courier"/>
                        </a:rPr>
                        <a:t>a|#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.000000544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.00078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caress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</a:rPr>
                        <a:t>ca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</a:rPr>
                        <a:t>ac|ca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.00000164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.00000170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.0028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access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c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r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  <a:sym typeface="Wingdings"/>
                        </a:rPr>
                        <a:t>r|c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.000000209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.0000916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.019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Courier"/>
                        </a:rPr>
                        <a:t>across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Courier"/>
                        </a:rPr>
                        <a:t>o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Courier"/>
                        </a:rPr>
                        <a:t>e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  <a:latin typeface="Courier"/>
                          <a:cs typeface="Courier"/>
                          <a:sym typeface="Wingdings"/>
                        </a:rPr>
                        <a:t>e|o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ourier"/>
                          <a:cs typeface="Courier"/>
                        </a:rPr>
                        <a:t>.0000093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ourier"/>
                          <a:cs typeface="Courier"/>
                        </a:rPr>
                        <a:t>.000299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ourier"/>
                          <a:cs typeface="Courier"/>
                        </a:rPr>
                        <a:t>2.8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acres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-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  <a:sym typeface="Wingdings"/>
                        </a:rPr>
                        <a:t>es|e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"/>
                          <a:cs typeface="Courier"/>
                        </a:rPr>
                        <a:t>1.0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acres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-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</a:rPr>
                        <a:t>s</a:t>
                      </a:r>
                      <a:endParaRPr lang="en-US" sz="18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ourier"/>
                          <a:cs typeface="Courier"/>
                          <a:sym typeface="Wingdings"/>
                        </a:rPr>
                        <a:t>ss|s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"/>
                          <a:cs typeface="Courier"/>
                        </a:rPr>
                        <a:t>.0000318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"/>
                          <a:cs typeface="Courier"/>
                        </a:rPr>
                        <a:t>1.0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bigram language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839200" cy="3581400"/>
          </a:xfrm>
        </p:spPr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“</a:t>
            </a:r>
            <a:r>
              <a:rPr lang="en-US" dirty="0" smtClean="0">
                <a:solidFill>
                  <a:srgbClr val="7CD7CF"/>
                </a:solidFill>
                <a:latin typeface="Courier"/>
                <a:cs typeface="Courier"/>
              </a:rPr>
              <a:t>a stellar and </a:t>
            </a:r>
            <a:r>
              <a:rPr lang="en-US" dirty="0" smtClean="0">
                <a:latin typeface="Courier"/>
                <a:cs typeface="Courier"/>
              </a:rPr>
              <a:t>versatile </a:t>
            </a:r>
            <a:r>
              <a:rPr lang="en-US" b="1" dirty="0" err="1" smtClean="0">
                <a:latin typeface="Courier"/>
                <a:cs typeface="Courier"/>
              </a:rPr>
              <a:t>acress</a:t>
            </a:r>
            <a:r>
              <a:rPr lang="en-US" dirty="0" smtClean="0">
                <a:latin typeface="Courier"/>
                <a:cs typeface="Courier"/>
              </a:rPr>
              <a:t> whose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combination of sass and glamour…</a:t>
            </a:r>
            <a:r>
              <a:rPr lang="en-US" dirty="0" smtClean="0">
                <a:latin typeface="Courier"/>
                <a:cs typeface="Courier"/>
              </a:rPr>
              <a:t>”</a:t>
            </a:r>
          </a:p>
          <a:p>
            <a:r>
              <a:rPr lang="en-US" dirty="0" smtClean="0"/>
              <a:t>Counts from the Corpus of Contemporary American English with add-1 smoothing</a:t>
            </a:r>
          </a:p>
          <a:p>
            <a:r>
              <a:rPr lang="en-US" sz="2000" dirty="0" smtClean="0">
                <a:latin typeface="Courier"/>
                <a:cs typeface="Courier"/>
              </a:rPr>
              <a:t>P(</a:t>
            </a:r>
            <a:r>
              <a:rPr lang="en-US" sz="2000" dirty="0" err="1" smtClean="0">
                <a:latin typeface="Courier"/>
                <a:cs typeface="Courier"/>
              </a:rPr>
              <a:t>actress|versatile</a:t>
            </a:r>
            <a:r>
              <a:rPr lang="en-US" sz="2000" dirty="0" smtClean="0">
                <a:latin typeface="Courier"/>
                <a:cs typeface="Courier"/>
              </a:rPr>
              <a:t>)=.000021 P(</a:t>
            </a:r>
            <a:r>
              <a:rPr lang="en-US" sz="2000" dirty="0" err="1" smtClean="0">
                <a:latin typeface="Courier"/>
                <a:cs typeface="Courier"/>
              </a:rPr>
              <a:t>whose|actress</a:t>
            </a:r>
            <a:r>
              <a:rPr lang="en-US" sz="2000" dirty="0" smtClean="0">
                <a:latin typeface="Courier"/>
                <a:cs typeface="Courier"/>
              </a:rPr>
              <a:t>) = .0010</a:t>
            </a:r>
          </a:p>
          <a:p>
            <a:r>
              <a:rPr lang="en-US" sz="2000" dirty="0" smtClean="0">
                <a:latin typeface="Courier"/>
                <a:cs typeface="Courier"/>
              </a:rPr>
              <a:t>P(</a:t>
            </a:r>
            <a:r>
              <a:rPr lang="en-US" sz="2000" dirty="0" err="1" smtClean="0">
                <a:latin typeface="Courier"/>
                <a:cs typeface="Courier"/>
              </a:rPr>
              <a:t>across|versatile</a:t>
            </a:r>
            <a:r>
              <a:rPr lang="en-US" sz="2000" dirty="0" smtClean="0">
                <a:latin typeface="Courier"/>
                <a:cs typeface="Courier"/>
              </a:rPr>
              <a:t>) =.000021 P(</a:t>
            </a:r>
            <a:r>
              <a:rPr lang="en-US" sz="2000" dirty="0" err="1" smtClean="0">
                <a:latin typeface="Courier"/>
                <a:cs typeface="Courier"/>
              </a:rPr>
              <a:t>whose|across</a:t>
            </a:r>
            <a:r>
              <a:rPr lang="en-US" sz="2000" dirty="0" smtClean="0">
                <a:latin typeface="Courier"/>
                <a:cs typeface="Courier"/>
              </a:rPr>
              <a:t>) = .000006</a:t>
            </a:r>
          </a:p>
          <a:p>
            <a:endParaRPr lang="en-US" dirty="0"/>
          </a:p>
          <a:p>
            <a:r>
              <a:rPr lang="en-US" sz="2000" dirty="0" smtClean="0">
                <a:latin typeface="Courier"/>
                <a:cs typeface="Courier"/>
              </a:rPr>
              <a:t>P(“</a:t>
            </a:r>
            <a:r>
              <a:rPr lang="en-US" sz="1800" dirty="0" smtClean="0">
                <a:latin typeface="Courier"/>
                <a:cs typeface="Courier"/>
              </a:rPr>
              <a:t>versatile actress whose</a:t>
            </a:r>
            <a:r>
              <a:rPr lang="en-US" sz="2000" dirty="0" smtClean="0">
                <a:latin typeface="Courier"/>
                <a:cs typeface="Courier"/>
              </a:rPr>
              <a:t>”) = .000021*.0010 = 210 x10</a:t>
            </a:r>
            <a:r>
              <a:rPr lang="en-US" sz="2000" baseline="30000" dirty="0" smtClean="0">
                <a:latin typeface="Courier"/>
                <a:cs typeface="Courier"/>
              </a:rPr>
              <a:t>-10</a:t>
            </a:r>
          </a:p>
          <a:p>
            <a:r>
              <a:rPr lang="en-US" sz="2000" dirty="0" smtClean="0">
                <a:latin typeface="Courier"/>
                <a:cs typeface="Courier"/>
              </a:rPr>
              <a:t>P(“</a:t>
            </a:r>
            <a:r>
              <a:rPr lang="en-US" sz="1800" dirty="0" smtClean="0">
                <a:latin typeface="Courier"/>
                <a:cs typeface="Courier"/>
              </a:rPr>
              <a:t>versatile across whose</a:t>
            </a:r>
            <a:r>
              <a:rPr lang="en-US" sz="2000" dirty="0" smtClean="0">
                <a:latin typeface="Courier"/>
                <a:cs typeface="Courier"/>
              </a:rPr>
              <a:t>”)  = .000021*.000006 = 1 x10</a:t>
            </a:r>
            <a:r>
              <a:rPr lang="en-US" sz="2000" baseline="30000" dirty="0" smtClean="0">
                <a:latin typeface="Courier"/>
                <a:cs typeface="Courier"/>
              </a:rPr>
              <a:t>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bigram language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839200" cy="3581400"/>
          </a:xfrm>
        </p:spPr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“</a:t>
            </a:r>
            <a:r>
              <a:rPr lang="en-US" dirty="0" smtClean="0">
                <a:solidFill>
                  <a:srgbClr val="7CD7CF"/>
                </a:solidFill>
                <a:latin typeface="Courier"/>
                <a:cs typeface="Courier"/>
              </a:rPr>
              <a:t>a stellar and </a:t>
            </a:r>
            <a:r>
              <a:rPr lang="en-US" dirty="0" smtClean="0">
                <a:latin typeface="Courier"/>
                <a:cs typeface="Courier"/>
              </a:rPr>
              <a:t>versatile </a:t>
            </a:r>
            <a:r>
              <a:rPr lang="en-US" b="1" dirty="0" err="1" smtClean="0">
                <a:latin typeface="Courier"/>
                <a:cs typeface="Courier"/>
              </a:rPr>
              <a:t>acress</a:t>
            </a:r>
            <a:r>
              <a:rPr lang="en-US" dirty="0" smtClean="0">
                <a:latin typeface="Courier"/>
                <a:cs typeface="Courier"/>
              </a:rPr>
              <a:t> whose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combination of sass and glamour…</a:t>
            </a:r>
            <a:r>
              <a:rPr lang="en-US" dirty="0" smtClean="0">
                <a:latin typeface="Courier"/>
                <a:cs typeface="Courier"/>
              </a:rPr>
              <a:t>”</a:t>
            </a:r>
          </a:p>
          <a:p>
            <a:r>
              <a:rPr lang="en-US" dirty="0" smtClean="0"/>
              <a:t>Counts from the Corpus of Contemporary American English with add-1 smoothing</a:t>
            </a:r>
          </a:p>
          <a:p>
            <a:r>
              <a:rPr lang="en-US" sz="2000" dirty="0" smtClean="0">
                <a:latin typeface="Courier"/>
                <a:cs typeface="Courier"/>
              </a:rPr>
              <a:t>P(</a:t>
            </a:r>
            <a:r>
              <a:rPr lang="en-US" sz="2000" dirty="0" err="1" smtClean="0">
                <a:latin typeface="Courier"/>
                <a:cs typeface="Courier"/>
              </a:rPr>
              <a:t>actress|versatile</a:t>
            </a:r>
            <a:r>
              <a:rPr lang="en-US" sz="2000" dirty="0" smtClean="0">
                <a:latin typeface="Courier"/>
                <a:cs typeface="Courier"/>
              </a:rPr>
              <a:t>)=.000021 P(</a:t>
            </a:r>
            <a:r>
              <a:rPr lang="en-US" sz="2000" dirty="0" err="1" smtClean="0">
                <a:latin typeface="Courier"/>
                <a:cs typeface="Courier"/>
              </a:rPr>
              <a:t>whose|actress</a:t>
            </a:r>
            <a:r>
              <a:rPr lang="en-US" sz="2000" dirty="0" smtClean="0">
                <a:latin typeface="Courier"/>
                <a:cs typeface="Courier"/>
              </a:rPr>
              <a:t>) = .0010</a:t>
            </a:r>
          </a:p>
          <a:p>
            <a:r>
              <a:rPr lang="en-US" sz="2000" dirty="0" smtClean="0">
                <a:latin typeface="Courier"/>
                <a:cs typeface="Courier"/>
              </a:rPr>
              <a:t>P(</a:t>
            </a:r>
            <a:r>
              <a:rPr lang="en-US" sz="2000" dirty="0" err="1" smtClean="0">
                <a:latin typeface="Courier"/>
                <a:cs typeface="Courier"/>
              </a:rPr>
              <a:t>across|versatile</a:t>
            </a:r>
            <a:r>
              <a:rPr lang="en-US" sz="2000" dirty="0" smtClean="0">
                <a:latin typeface="Courier"/>
                <a:cs typeface="Courier"/>
              </a:rPr>
              <a:t>) =.000021 P(</a:t>
            </a:r>
            <a:r>
              <a:rPr lang="en-US" sz="2000" dirty="0" err="1" smtClean="0">
                <a:latin typeface="Courier"/>
                <a:cs typeface="Courier"/>
              </a:rPr>
              <a:t>whose|across</a:t>
            </a:r>
            <a:r>
              <a:rPr lang="en-US" sz="2000" dirty="0" smtClean="0">
                <a:latin typeface="Courier"/>
                <a:cs typeface="Courier"/>
              </a:rPr>
              <a:t>) = .000006</a:t>
            </a:r>
          </a:p>
          <a:p>
            <a:endParaRPr lang="en-US" dirty="0"/>
          </a:p>
          <a:p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P(“</a:t>
            </a: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versatile actress whose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”) = .000021*.0010 = 210 x10</a:t>
            </a:r>
            <a:r>
              <a:rPr lang="en-US" sz="2000" b="1" baseline="30000" dirty="0" smtClean="0">
                <a:solidFill>
                  <a:srgbClr val="0000FF"/>
                </a:solidFill>
                <a:latin typeface="Courier"/>
                <a:cs typeface="Courier"/>
              </a:rPr>
              <a:t>-10</a:t>
            </a:r>
          </a:p>
          <a:p>
            <a:r>
              <a:rPr lang="en-US" sz="2000" dirty="0" smtClean="0">
                <a:latin typeface="Courier"/>
                <a:cs typeface="Courier"/>
              </a:rPr>
              <a:t>P(“</a:t>
            </a:r>
            <a:r>
              <a:rPr lang="en-US" sz="1800" dirty="0" smtClean="0">
                <a:latin typeface="Courier"/>
                <a:cs typeface="Courier"/>
              </a:rPr>
              <a:t>versatile across whose</a:t>
            </a:r>
            <a:r>
              <a:rPr lang="en-US" sz="2000" dirty="0" smtClean="0">
                <a:latin typeface="Courier"/>
                <a:cs typeface="Courier"/>
              </a:rPr>
              <a:t>”)  = .000021*.000006 = 1 x10</a:t>
            </a:r>
            <a:r>
              <a:rPr lang="en-US" sz="2000" baseline="30000" dirty="0" smtClean="0">
                <a:latin typeface="Courier"/>
                <a:cs typeface="Courier"/>
              </a:rPr>
              <a:t>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Spelling Error Detection</a:t>
            </a:r>
          </a:p>
          <a:p>
            <a:r>
              <a:rPr lang="en-US" sz="2800" dirty="0" smtClean="0"/>
              <a:t>Spelling Error Correction:</a:t>
            </a:r>
          </a:p>
          <a:p>
            <a:pPr lvl="1"/>
            <a:r>
              <a:rPr lang="en-US" sz="2400" dirty="0" smtClean="0"/>
              <a:t>Autocorrect   </a:t>
            </a:r>
          </a:p>
          <a:p>
            <a:pPr lvl="2"/>
            <a:r>
              <a:rPr lang="en-US" sz="2400" dirty="0" err="1" smtClean="0"/>
              <a:t>hte</a:t>
            </a:r>
            <a:r>
              <a:rPr lang="en-US" sz="2400" dirty="0" err="1" smtClean="0">
                <a:latin typeface="Courier"/>
                <a:ea typeface="Wingdings"/>
                <a:cs typeface="Courier"/>
                <a:sym typeface="Wingdings"/>
              </a:rPr>
              <a:t></a:t>
            </a:r>
            <a:r>
              <a:rPr lang="en-US" sz="2400" dirty="0" err="1" smtClean="0"/>
              <a:t>the</a:t>
            </a:r>
            <a:endParaRPr lang="en-US" sz="2400" dirty="0" smtClean="0"/>
          </a:p>
          <a:p>
            <a:pPr lvl="1"/>
            <a:r>
              <a:rPr lang="en-US" sz="2400" dirty="0" smtClean="0"/>
              <a:t>Suggest a correction</a:t>
            </a:r>
          </a:p>
          <a:p>
            <a:pPr lvl="1"/>
            <a:r>
              <a:rPr lang="en-US" sz="2400" dirty="0" smtClean="0"/>
              <a:t>Suggestion lists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spelling error test sets</a:t>
            </a:r>
          </a:p>
          <a:p>
            <a:pPr lvl="1"/>
            <a:r>
              <a:rPr lang="en-US" dirty="0" smtClean="0">
                <a:hlinkClick r:id="rId2"/>
              </a:rPr>
              <a:t>Wikipedia’s list of common English misspelling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Aspell filtered version of that list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Birkbeck spelling error corpus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Peter Norvig’s list of errors (includes Wikipedia and Birkbeck, for training or testing)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Spelling Correction and the Noisy Channel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The Noisy Channel Model of Spelling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807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Spelling Correction and the Noisy Channel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Real-Word Spelling Correction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156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Real-word spelling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686800" cy="3333750"/>
          </a:xfrm>
        </p:spPr>
        <p:txBody>
          <a:bodyPr/>
          <a:lstStyle/>
          <a:p>
            <a:r>
              <a:rPr lang="en-US" sz="2000" dirty="0" smtClean="0">
                <a:latin typeface="Courier"/>
                <a:cs typeface="Courier"/>
              </a:rPr>
              <a:t>…leaving </a:t>
            </a:r>
            <a:r>
              <a:rPr lang="en-US" sz="2000" dirty="0">
                <a:latin typeface="Courier"/>
                <a:cs typeface="Courier"/>
              </a:rPr>
              <a:t>in about fifteen </a:t>
            </a:r>
            <a:r>
              <a:rPr lang="en-US" sz="2000" b="1" i="1" dirty="0">
                <a:latin typeface="Courier"/>
                <a:cs typeface="Courier"/>
              </a:rPr>
              <a:t>minuets</a:t>
            </a:r>
            <a:r>
              <a:rPr lang="en-US" sz="2000" i="1" dirty="0">
                <a:latin typeface="Courier"/>
                <a:cs typeface="Courier"/>
              </a:rPr>
              <a:t> </a:t>
            </a:r>
            <a:r>
              <a:rPr lang="en-US" sz="2000" dirty="0">
                <a:latin typeface="Courier"/>
                <a:cs typeface="Courier"/>
              </a:rPr>
              <a:t>to go to her house.</a:t>
            </a:r>
          </a:p>
          <a:p>
            <a:r>
              <a:rPr lang="en-US" sz="2000" dirty="0">
                <a:latin typeface="Courier"/>
                <a:cs typeface="Courier"/>
              </a:rPr>
              <a:t>The design </a:t>
            </a:r>
            <a:r>
              <a:rPr lang="en-US" sz="2000" b="1" i="1" dirty="0">
                <a:latin typeface="Courier"/>
                <a:cs typeface="Courier"/>
              </a:rPr>
              <a:t>an</a:t>
            </a:r>
            <a:r>
              <a:rPr lang="en-US" sz="2000" i="1" dirty="0">
                <a:latin typeface="Courier"/>
                <a:cs typeface="Courier"/>
              </a:rPr>
              <a:t> </a:t>
            </a:r>
            <a:r>
              <a:rPr lang="en-US" sz="2000" dirty="0">
                <a:latin typeface="Courier"/>
                <a:cs typeface="Courier"/>
              </a:rPr>
              <a:t>construction of the </a:t>
            </a:r>
            <a:r>
              <a:rPr lang="en-US" sz="2000" dirty="0" smtClean="0">
                <a:latin typeface="Courier"/>
                <a:cs typeface="Courier"/>
              </a:rPr>
              <a:t>system…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Can they </a:t>
            </a:r>
            <a:r>
              <a:rPr lang="en-US" sz="2000" b="1" i="1" dirty="0">
                <a:latin typeface="Courier"/>
                <a:cs typeface="Courier"/>
              </a:rPr>
              <a:t>lave</a:t>
            </a:r>
            <a:r>
              <a:rPr lang="en-US" sz="2000" i="1" dirty="0">
                <a:latin typeface="Courier"/>
                <a:cs typeface="Courier"/>
              </a:rPr>
              <a:t> </a:t>
            </a:r>
            <a:r>
              <a:rPr lang="en-US" sz="2000" dirty="0">
                <a:latin typeface="Courier"/>
                <a:cs typeface="Courier"/>
              </a:rPr>
              <a:t>him my messages?</a:t>
            </a:r>
          </a:p>
          <a:p>
            <a:r>
              <a:rPr lang="en-US" sz="2000" dirty="0">
                <a:latin typeface="Courier"/>
                <a:cs typeface="Courier"/>
              </a:rPr>
              <a:t>The study was conducted mainly </a:t>
            </a:r>
            <a:r>
              <a:rPr lang="en-US" sz="2000" b="1" i="1" dirty="0">
                <a:latin typeface="Courier"/>
                <a:cs typeface="Courier"/>
              </a:rPr>
              <a:t>be</a:t>
            </a:r>
            <a:r>
              <a:rPr lang="en-US" sz="2000" i="1" dirty="0">
                <a:latin typeface="Courier"/>
                <a:cs typeface="Courier"/>
              </a:rPr>
              <a:t> </a:t>
            </a:r>
            <a:r>
              <a:rPr lang="en-US" sz="2000" dirty="0">
                <a:latin typeface="Courier"/>
                <a:cs typeface="Courier"/>
              </a:rPr>
              <a:t>John Black</a:t>
            </a:r>
            <a:r>
              <a:rPr lang="en-US" sz="2000" dirty="0" smtClean="0">
                <a:latin typeface="Courier"/>
                <a:cs typeface="Courier"/>
              </a:rPr>
              <a:t>.</a:t>
            </a:r>
          </a:p>
          <a:p>
            <a:endParaRPr lang="en-US" dirty="0"/>
          </a:p>
          <a:p>
            <a:r>
              <a:rPr lang="en-US" dirty="0" smtClean="0"/>
              <a:t>25-40% of spelling errors are real words    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Kukich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1992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real-world spelling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each word in sentence</a:t>
            </a:r>
          </a:p>
          <a:p>
            <a:pPr lvl="1"/>
            <a:r>
              <a:rPr lang="en-US" sz="2400" dirty="0" smtClean="0"/>
              <a:t>Generate</a:t>
            </a:r>
            <a:r>
              <a:rPr lang="en-US" sz="2400" i="1" dirty="0" smtClean="0"/>
              <a:t> candidate set</a:t>
            </a:r>
            <a:endParaRPr lang="en-US" sz="2400" dirty="0" smtClean="0"/>
          </a:p>
          <a:p>
            <a:pPr lvl="2"/>
            <a:r>
              <a:rPr lang="en-US" sz="2400" dirty="0"/>
              <a:t>the word </a:t>
            </a:r>
            <a:r>
              <a:rPr lang="en-US" sz="2400" dirty="0" smtClean="0"/>
              <a:t>itself </a:t>
            </a:r>
          </a:p>
          <a:p>
            <a:pPr lvl="2"/>
            <a:r>
              <a:rPr lang="en-US" sz="2400" dirty="0"/>
              <a:t>a</a:t>
            </a:r>
            <a:r>
              <a:rPr lang="en-US" sz="2400" dirty="0" smtClean="0"/>
              <a:t>ll single-letter edits that are English words</a:t>
            </a:r>
          </a:p>
          <a:p>
            <a:pPr lvl="2"/>
            <a:r>
              <a:rPr lang="en-US" sz="2400" dirty="0"/>
              <a:t>w</a:t>
            </a:r>
            <a:r>
              <a:rPr lang="en-US" sz="2400" dirty="0" smtClean="0"/>
              <a:t>ords that are homophones</a:t>
            </a:r>
          </a:p>
          <a:p>
            <a:r>
              <a:rPr lang="en-US" sz="2800" dirty="0" smtClean="0"/>
              <a:t>Choose best candidates</a:t>
            </a:r>
          </a:p>
          <a:p>
            <a:pPr lvl="2"/>
            <a:r>
              <a:rPr lang="en-US" sz="2400" dirty="0" smtClean="0"/>
              <a:t>Noisy channel model</a:t>
            </a:r>
          </a:p>
          <a:p>
            <a:pPr lvl="2"/>
            <a:r>
              <a:rPr lang="en-US" sz="2400" dirty="0" smtClean="0"/>
              <a:t>Task-specific classifier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620000" cy="742950"/>
          </a:xfrm>
        </p:spPr>
        <p:txBody>
          <a:bodyPr/>
          <a:lstStyle/>
          <a:p>
            <a:r>
              <a:rPr lang="en-US" dirty="0" smtClean="0"/>
              <a:t>Noisy channel for real-word spell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733800"/>
          </a:xfrm>
        </p:spPr>
        <p:txBody>
          <a:bodyPr/>
          <a:lstStyle/>
          <a:p>
            <a:r>
              <a:rPr lang="en-US" dirty="0" smtClean="0"/>
              <a:t>Given a sentence 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,w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,w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,…,</a:t>
            </a:r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n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Generate a set of candidates for each word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1"/>
            <a:r>
              <a:rPr lang="en-US" dirty="0" smtClean="0"/>
              <a:t>Candidate(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) = {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, w’</a:t>
            </a:r>
            <a:r>
              <a:rPr lang="en-US" baseline="-25000" dirty="0" smtClean="0"/>
              <a:t>1</a:t>
            </a:r>
            <a:r>
              <a:rPr lang="en-US" dirty="0" smtClean="0"/>
              <a:t> , w’</a:t>
            </a:r>
            <a:r>
              <a:rPr lang="en-US" dirty="0"/>
              <a:t>’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, w’</a:t>
            </a:r>
            <a:r>
              <a:rPr lang="en-US" dirty="0"/>
              <a:t>’</a:t>
            </a:r>
            <a:r>
              <a:rPr lang="en-US" dirty="0" smtClean="0"/>
              <a:t>’</a:t>
            </a:r>
            <a:r>
              <a:rPr lang="en-US" baseline="-25000" dirty="0" smtClean="0"/>
              <a:t>1 </a:t>
            </a:r>
            <a:r>
              <a:rPr lang="en-US" dirty="0" smtClean="0"/>
              <a:t>,…}</a:t>
            </a:r>
          </a:p>
          <a:p>
            <a:pPr lvl="1"/>
            <a:r>
              <a:rPr lang="en-US" dirty="0" smtClean="0"/>
              <a:t>Candidate(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, w’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, w’</a:t>
            </a:r>
            <a:r>
              <a:rPr lang="en-US" dirty="0" smtClean="0"/>
              <a:t>’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, w’’</a:t>
            </a:r>
            <a:r>
              <a:rPr lang="en-US" dirty="0" smtClean="0"/>
              <a:t>’</a:t>
            </a:r>
            <a:r>
              <a:rPr lang="en-US" baseline="-25000" dirty="0" smtClean="0"/>
              <a:t>2 </a:t>
            </a:r>
            <a:r>
              <a:rPr lang="en-US" dirty="0" smtClean="0"/>
              <a:t>,</a:t>
            </a:r>
            <a:r>
              <a:rPr lang="en-US" dirty="0"/>
              <a:t>…</a:t>
            </a:r>
            <a:r>
              <a:rPr lang="en-US" dirty="0" smtClean="0"/>
              <a:t>}</a:t>
            </a:r>
          </a:p>
          <a:p>
            <a:pPr lvl="1"/>
            <a:r>
              <a:rPr lang="en-US" dirty="0"/>
              <a:t>Candidate</a:t>
            </a:r>
            <a:r>
              <a:rPr lang="en-US" dirty="0" smtClean="0"/>
              <a:t>(</a:t>
            </a:r>
            <a:r>
              <a:rPr lang="en-US" dirty="0" err="1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, </a:t>
            </a:r>
            <a:r>
              <a:rPr lang="en-US" dirty="0" err="1" smtClean="0"/>
              <a:t>w’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err="1"/>
              <a:t>w’</a:t>
            </a:r>
            <a:r>
              <a:rPr lang="en-US" dirty="0" err="1" smtClean="0"/>
              <a:t>’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err="1"/>
              <a:t>w’’</a:t>
            </a:r>
            <a:r>
              <a:rPr lang="en-US" dirty="0" err="1" smtClean="0"/>
              <a:t>’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,</a:t>
            </a:r>
            <a:r>
              <a:rPr lang="en-US" dirty="0"/>
              <a:t>…</a:t>
            </a:r>
            <a:r>
              <a:rPr lang="en-US" dirty="0" smtClean="0"/>
              <a:t>}</a:t>
            </a:r>
          </a:p>
          <a:p>
            <a:r>
              <a:rPr lang="en-US" dirty="0" smtClean="0"/>
              <a:t>Choose the sequence W that maximizes P(W)</a:t>
            </a:r>
          </a:p>
        </p:txBody>
      </p:sp>
    </p:spTree>
    <p:extLst>
      <p:ext uri="{BB962C8B-B14F-4D97-AF65-F5344CB8AC3E}">
        <p14:creationId xmlns:p14="http://schemas.microsoft.com/office/powerpoint/2010/main" val="14385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696200" cy="742950"/>
          </a:xfrm>
        </p:spPr>
        <p:txBody>
          <a:bodyPr/>
          <a:lstStyle/>
          <a:p>
            <a:r>
              <a:rPr lang="en-US" dirty="0"/>
              <a:t>Noisy channel for real-word spell correction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28645"/>
            <a:ext cx="6555535" cy="39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5000"/>
            <a:ext cx="7696200" cy="742950"/>
          </a:xfrm>
        </p:spPr>
        <p:txBody>
          <a:bodyPr/>
          <a:lstStyle/>
          <a:p>
            <a:r>
              <a:rPr lang="en-US" dirty="0"/>
              <a:t>Noisy channel for real-word spell correction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28645"/>
            <a:ext cx="6555535" cy="39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620000" cy="742950"/>
          </a:xfrm>
        </p:spPr>
        <p:txBody>
          <a:bodyPr/>
          <a:lstStyle/>
          <a:p>
            <a:r>
              <a:rPr lang="en-US" dirty="0" smtClean="0"/>
              <a:t>Simplification: One error per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r>
              <a:rPr lang="en-US" dirty="0" smtClean="0"/>
              <a:t>Out of all possible sentences with one word replaced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b="1" dirty="0" smtClean="0"/>
              <a:t>w’’</a:t>
            </a:r>
            <a:r>
              <a:rPr lang="en-US" b="1" baseline="-25000" dirty="0" smtClean="0"/>
              <a:t>2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,w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two</a:t>
            </a:r>
            <a:r>
              <a:rPr lang="en-US" dirty="0" smtClean="0"/>
              <a:t> </a:t>
            </a:r>
            <a:r>
              <a:rPr lang="en-US" b="1" dirty="0" smtClean="0"/>
              <a:t>off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thew</a:t>
            </a:r>
            <a:r>
              <a:rPr lang="en-US" dirty="0" smtClean="0">
                <a:solidFill>
                  <a:srgbClr val="0000FF"/>
                </a:solidFill>
              </a:rPr>
              <a:t>     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  <a:r>
              <a:rPr lang="en-US" b="1" dirty="0" smtClean="0"/>
              <a:t>w’</a:t>
            </a:r>
            <a:r>
              <a:rPr lang="en-US" b="1" baseline="-25000" dirty="0" smtClean="0"/>
              <a:t>3</a:t>
            </a:r>
            <a:r>
              <a:rPr lang="en-US" dirty="0" smtClean="0">
                <a:solidFill>
                  <a:srgbClr val="0000FF"/>
                </a:solidFill>
              </a:rPr>
              <a:t>,w</a:t>
            </a:r>
            <a:r>
              <a:rPr lang="en-US" baseline="-25000" dirty="0" smtClean="0">
                <a:solidFill>
                  <a:srgbClr val="0000FF"/>
                </a:solidFill>
              </a:rPr>
              <a:t>4             </a:t>
            </a:r>
            <a:r>
              <a:rPr lang="en-US" dirty="0" smtClean="0">
                <a:solidFill>
                  <a:srgbClr val="0000FF"/>
                </a:solidFill>
              </a:rPr>
              <a:t>two </a:t>
            </a:r>
            <a:r>
              <a:rPr lang="en-US" dirty="0">
                <a:solidFill>
                  <a:srgbClr val="0000FF"/>
                </a:solidFill>
              </a:rPr>
              <a:t>of </a:t>
            </a:r>
            <a:r>
              <a:rPr lang="en-US" b="1" dirty="0" smtClean="0"/>
              <a:t>the</a:t>
            </a:r>
            <a:endParaRPr lang="en-US" b="1" baseline="-25000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w</a:t>
            </a:r>
            <a:r>
              <a:rPr lang="en-US" b="1" dirty="0" smtClean="0">
                <a:solidFill>
                  <a:srgbClr val="000000"/>
                </a:solidFill>
              </a:rPr>
              <a:t>’’’</a:t>
            </a:r>
            <a:r>
              <a:rPr lang="en-US" b="1" baseline="-25000" dirty="0" smtClean="0">
                <a:solidFill>
                  <a:srgbClr val="000000"/>
                </a:solidFill>
              </a:rPr>
              <a:t>1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,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4          </a:t>
            </a:r>
            <a:r>
              <a:rPr lang="en-US" b="1" dirty="0" smtClean="0"/>
              <a:t>too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of </a:t>
            </a:r>
            <a:r>
              <a:rPr lang="en-US" dirty="0" err="1">
                <a:solidFill>
                  <a:srgbClr val="0000FF"/>
                </a:solidFill>
              </a:rPr>
              <a:t>thew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Choose the sequence W that maximizes P(W)</a:t>
            </a:r>
          </a:p>
        </p:txBody>
      </p:sp>
    </p:spTree>
    <p:extLst>
      <p:ext uri="{BB962C8B-B14F-4D97-AF65-F5344CB8AC3E}">
        <p14:creationId xmlns:p14="http://schemas.microsoft.com/office/powerpoint/2010/main" val="38258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the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model</a:t>
            </a:r>
          </a:p>
          <a:p>
            <a:pPr lvl="1"/>
            <a:r>
              <a:rPr lang="en-US" dirty="0" smtClean="0"/>
              <a:t>Unigram</a:t>
            </a:r>
          </a:p>
          <a:p>
            <a:pPr lvl="1"/>
            <a:r>
              <a:rPr lang="en-US" dirty="0" smtClean="0"/>
              <a:t>Bigram</a:t>
            </a:r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Channel model</a:t>
            </a:r>
          </a:p>
          <a:p>
            <a:pPr lvl="1"/>
            <a:r>
              <a:rPr lang="en-US" dirty="0" smtClean="0"/>
              <a:t>Same as for non-word spelling correction</a:t>
            </a:r>
          </a:p>
          <a:p>
            <a:pPr lvl="1"/>
            <a:r>
              <a:rPr lang="en-US" dirty="0" smtClean="0"/>
              <a:t>Plus need probability for no error, P(</a:t>
            </a:r>
            <a:r>
              <a:rPr lang="en-US" dirty="0" err="1" smtClean="0"/>
              <a:t>w|w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spelling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Non-word Errors</a:t>
            </a:r>
          </a:p>
          <a:p>
            <a:pPr lvl="1"/>
            <a:r>
              <a:rPr lang="en-US" i="1" dirty="0" err="1"/>
              <a:t>g</a:t>
            </a:r>
            <a:r>
              <a:rPr lang="en-US" i="1" dirty="0" err="1" smtClean="0"/>
              <a:t>raffe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i="1" dirty="0" smtClean="0"/>
              <a:t>giraffe</a:t>
            </a:r>
          </a:p>
          <a:p>
            <a:r>
              <a:rPr lang="en-US" dirty="0" smtClean="0"/>
              <a:t>Real-word Errors</a:t>
            </a:r>
          </a:p>
          <a:p>
            <a:pPr lvl="1"/>
            <a:r>
              <a:rPr lang="en-US" dirty="0" smtClean="0"/>
              <a:t>Typographical errors</a:t>
            </a:r>
          </a:p>
          <a:p>
            <a:pPr lvl="2"/>
            <a:r>
              <a:rPr lang="en-US" i="1" dirty="0"/>
              <a:t>t</a:t>
            </a:r>
            <a:r>
              <a:rPr lang="en-US" i="1" dirty="0" smtClean="0"/>
              <a:t>hree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i="1" dirty="0" smtClean="0"/>
              <a:t>there</a:t>
            </a:r>
          </a:p>
          <a:p>
            <a:pPr lvl="1"/>
            <a:r>
              <a:rPr lang="en-US" dirty="0" smtClean="0"/>
              <a:t>Cognitive Errors (homophones)</a:t>
            </a:r>
          </a:p>
          <a:p>
            <a:pPr lvl="2"/>
            <a:r>
              <a:rPr lang="en-US" i="1" dirty="0" err="1"/>
              <a:t>p</a:t>
            </a:r>
            <a:r>
              <a:rPr lang="en-US" i="1" dirty="0" err="1" smtClean="0"/>
              <a:t>iece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i="1" dirty="0" err="1" smtClean="0"/>
              <a:t>peace</a:t>
            </a:r>
            <a:r>
              <a:rPr lang="en-US" dirty="0" smtClean="0"/>
              <a:t>, </a:t>
            </a:r>
          </a:p>
          <a:p>
            <a:pPr lvl="2"/>
            <a:r>
              <a:rPr lang="en-US" i="1" dirty="0" smtClean="0"/>
              <a:t>too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i="1" dirty="0" smtClean="0"/>
              <a:t>two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no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channel probability for a correctly typed word?</a:t>
            </a:r>
          </a:p>
          <a:p>
            <a:r>
              <a:rPr lang="en-US" dirty="0" smtClean="0"/>
              <a:t>P(“</a:t>
            </a:r>
            <a:r>
              <a:rPr lang="en-US" dirty="0" err="1" smtClean="0"/>
              <a:t>the”|“the</a:t>
            </a:r>
            <a:r>
              <a:rPr lang="en-US" dirty="0" smtClean="0"/>
              <a:t>”)</a:t>
            </a:r>
          </a:p>
          <a:p>
            <a:endParaRPr lang="en-US" dirty="0" smtClean="0"/>
          </a:p>
          <a:p>
            <a:r>
              <a:rPr lang="en-US" dirty="0" smtClean="0"/>
              <a:t>Obviously this depends on the application</a:t>
            </a:r>
          </a:p>
          <a:p>
            <a:pPr lvl="1"/>
            <a:r>
              <a:rPr lang="en-US" dirty="0" smtClean="0"/>
              <a:t>.90 (1 error in 10 words)</a:t>
            </a:r>
          </a:p>
          <a:p>
            <a:pPr lvl="1"/>
            <a:r>
              <a:rPr lang="en-US" dirty="0" smtClean="0"/>
              <a:t>.95 (1 error in 20 words)</a:t>
            </a:r>
          </a:p>
          <a:p>
            <a:pPr lvl="1"/>
            <a:r>
              <a:rPr lang="en-US" dirty="0" smtClean="0"/>
              <a:t>.99 (1 error in 100 words)</a:t>
            </a:r>
          </a:p>
          <a:p>
            <a:pPr lvl="1"/>
            <a:r>
              <a:rPr lang="en-US" dirty="0"/>
              <a:t> .995 (1 error in </a:t>
            </a:r>
            <a:r>
              <a:rPr lang="en-US" dirty="0" smtClean="0"/>
              <a:t>200 words)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Norvig’s</a:t>
            </a:r>
            <a:r>
              <a:rPr lang="en-US" dirty="0" smtClean="0"/>
              <a:t> “</a:t>
            </a:r>
            <a:r>
              <a:rPr lang="en-US" dirty="0" err="1" smtClean="0"/>
              <a:t>thew</a:t>
            </a:r>
            <a:r>
              <a:rPr lang="en-US" dirty="0" smtClean="0"/>
              <a:t>”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63461"/>
              </p:ext>
            </p:extLst>
          </p:nvPr>
        </p:nvGraphicFramePr>
        <p:xfrm>
          <a:off x="381000" y="1428750"/>
          <a:ext cx="8382000" cy="258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812800"/>
                <a:gridCol w="838200"/>
                <a:gridCol w="1600200"/>
                <a:gridCol w="1905000"/>
                <a:gridCol w="1828800"/>
              </a:tblGrid>
              <a:tr h="44457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pl-P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l-P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|</a:t>
                      </a:r>
                      <a:r>
                        <a:rPr lang="pl-PL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</a:t>
                      </a:r>
                      <a:r>
                        <a:rPr lang="pl-P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l-PL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l-PL" sz="2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|</a:t>
                      </a:r>
                      <a:r>
                        <a:rPr lang="pl-PL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</a:t>
                      </a:r>
                      <a:r>
                        <a:rPr lang="pl-P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pl-P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(w)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pl-PL" sz="2000" b="0" i="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 </a:t>
                      </a:r>
                      <a:r>
                        <a:rPr lang="pl-P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P(</a:t>
                      </a:r>
                      <a:r>
                        <a:rPr lang="pl-PL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l-PL" sz="2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|</a:t>
                      </a:r>
                      <a:r>
                        <a:rPr lang="pl-PL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</a:t>
                      </a:r>
                      <a:r>
                        <a:rPr lang="pl-P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pl-PL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</a:t>
                      </a:r>
                      <a:r>
                        <a:rPr lang="pl-P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(w)</a:t>
                      </a:r>
                      <a:endParaRPr lang="pl-P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ew|e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0.000007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144</a:t>
                      </a:r>
                    </a:p>
                  </a:txBody>
                  <a:tcPr marL="12700" marR="12700" marT="12700" marB="0" anchor="b"/>
                </a:tc>
              </a:tr>
              <a:tr h="477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0.00000009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90</a:t>
                      </a:r>
                    </a:p>
                  </a:txBody>
                  <a:tcPr marL="12700" marR="12700" marT="12700" marB="0" anchor="b"/>
                </a:tc>
              </a:tr>
              <a:tr h="44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e|a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0.0000007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0.7</a:t>
                      </a:r>
                    </a:p>
                  </a:txBody>
                  <a:tcPr marL="12700" marR="12700" marT="12700" marB="0" anchor="b"/>
                </a:tc>
              </a:tr>
              <a:tr h="393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threw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h|hr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0.000008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0.000004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thwe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ew|we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0.000003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0.00000004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"/>
                          <a:cs typeface="Courier"/>
                        </a:rPr>
                        <a:t>0.0001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"/>
                        <a:cs typeface="Courier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5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Spelling Correction and the Noisy Channel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Real-Word Spelling Correction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4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Spelling Correction and the Noisy Channel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State-of-the-art Systems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4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HCI issues in spelling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very confident in correction</a:t>
            </a:r>
          </a:p>
          <a:p>
            <a:pPr lvl="1"/>
            <a:r>
              <a:rPr lang="en-US" sz="2400" dirty="0" smtClean="0"/>
              <a:t>Autocorrect</a:t>
            </a:r>
          </a:p>
          <a:p>
            <a:r>
              <a:rPr lang="en-US" sz="2800" dirty="0" smtClean="0"/>
              <a:t>Less confident</a:t>
            </a:r>
          </a:p>
          <a:p>
            <a:pPr lvl="1"/>
            <a:r>
              <a:rPr lang="en-US" sz="2400" dirty="0" smtClean="0"/>
              <a:t>Give the best correction</a:t>
            </a:r>
          </a:p>
          <a:p>
            <a:r>
              <a:rPr lang="en-US" sz="2800" dirty="0" smtClean="0"/>
              <a:t>Less confident</a:t>
            </a:r>
          </a:p>
          <a:p>
            <a:pPr lvl="1"/>
            <a:r>
              <a:rPr lang="en-US" sz="2400" dirty="0" smtClean="0"/>
              <a:t>Give a correction list</a:t>
            </a:r>
          </a:p>
          <a:p>
            <a:r>
              <a:rPr lang="en-US" sz="2800" dirty="0" smtClean="0"/>
              <a:t>Unconfident</a:t>
            </a:r>
          </a:p>
          <a:p>
            <a:pPr lvl="1"/>
            <a:r>
              <a:rPr lang="en-US" sz="2400" dirty="0" smtClean="0"/>
              <a:t>Just flag as an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 noisy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763000" cy="3333750"/>
          </a:xfrm>
        </p:spPr>
        <p:txBody>
          <a:bodyPr/>
          <a:lstStyle/>
          <a:p>
            <a:r>
              <a:rPr lang="en-US" dirty="0" smtClean="0"/>
              <a:t>We never just multiply the prior and the error model</a:t>
            </a:r>
          </a:p>
          <a:p>
            <a:r>
              <a:rPr lang="en-US" dirty="0" smtClean="0"/>
              <a:t>Independence </a:t>
            </a:r>
            <a:r>
              <a:rPr lang="en-US" dirty="0" err="1" smtClean="0"/>
              <a:t>assumptions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probabilities</a:t>
            </a:r>
            <a:r>
              <a:rPr lang="en-US" dirty="0" smtClean="0"/>
              <a:t> not commensurate</a:t>
            </a:r>
            <a:endParaRPr lang="en-US" dirty="0"/>
          </a:p>
          <a:p>
            <a:r>
              <a:rPr lang="en-US" dirty="0" smtClean="0"/>
              <a:t>Instead: Weigh them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Learn </a:t>
            </a:r>
            <a:r>
              <a:rPr lang="en-US" dirty="0" err="1" smtClean="0"/>
              <a:t>λ</a:t>
            </a:r>
            <a:r>
              <a:rPr lang="en-US" dirty="0" smtClean="0"/>
              <a:t> from a development test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374340"/>
              </p:ext>
            </p:extLst>
          </p:nvPr>
        </p:nvGraphicFramePr>
        <p:xfrm>
          <a:off x="2438400" y="2846387"/>
          <a:ext cx="36703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6" name="Equation" r:id="rId3" imgW="1625600" imgH="317500" progId="Equation.3">
                  <p:embed/>
                </p:oleObj>
              </mc:Choice>
              <mc:Fallback>
                <p:oleObj name="Equation" r:id="rId3" imgW="1625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2846387"/>
                        <a:ext cx="3670300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7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Phonetic error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Metaphone</a:t>
            </a:r>
            <a:r>
              <a:rPr lang="en-US" dirty="0" smtClean="0"/>
              <a:t>, used in GNU </a:t>
            </a:r>
            <a:r>
              <a:rPr lang="en-US" dirty="0" err="1" smtClean="0"/>
              <a:t>aspell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Convert misspelling to </a:t>
            </a:r>
            <a:r>
              <a:rPr lang="en-US" dirty="0" err="1" smtClean="0"/>
              <a:t>metaphone</a:t>
            </a:r>
            <a:r>
              <a:rPr lang="en-US" dirty="0" smtClean="0"/>
              <a:t> pronunciation</a:t>
            </a:r>
          </a:p>
          <a:p>
            <a:pPr lvl="2"/>
            <a:r>
              <a:rPr lang="en-US" sz="1800" dirty="0" smtClean="0"/>
              <a:t>“Drop </a:t>
            </a:r>
            <a:r>
              <a:rPr lang="en-US" sz="1800" dirty="0"/>
              <a:t>duplicate adjacent letters, except for C</a:t>
            </a:r>
            <a:r>
              <a:rPr lang="en-US" sz="1800" dirty="0" smtClean="0"/>
              <a:t>.”</a:t>
            </a:r>
            <a:endParaRPr lang="en-US" sz="1800" dirty="0"/>
          </a:p>
          <a:p>
            <a:pPr lvl="2"/>
            <a:r>
              <a:rPr lang="en-US" sz="1800" dirty="0" smtClean="0"/>
              <a:t>“If </a:t>
            </a:r>
            <a:r>
              <a:rPr lang="en-US" sz="1800" dirty="0"/>
              <a:t>the word begins with 'KN', 'GN', 'PN', 'AE', 'WR', drop the first letter</a:t>
            </a:r>
            <a:r>
              <a:rPr lang="en-US" sz="1800" dirty="0" smtClean="0"/>
              <a:t>.”</a:t>
            </a:r>
            <a:endParaRPr lang="en-US" sz="1800" dirty="0"/>
          </a:p>
          <a:p>
            <a:pPr lvl="2"/>
            <a:r>
              <a:rPr lang="en-US" sz="1800" dirty="0" smtClean="0"/>
              <a:t>“Drop </a:t>
            </a:r>
            <a:r>
              <a:rPr lang="en-US" sz="1800" dirty="0"/>
              <a:t>'B' if after 'M' and if it is at the end of the </a:t>
            </a:r>
            <a:r>
              <a:rPr lang="en-US" sz="1800" dirty="0" smtClean="0"/>
              <a:t>word”</a:t>
            </a:r>
            <a:endParaRPr lang="en-US" sz="1800" dirty="0"/>
          </a:p>
          <a:p>
            <a:pPr lvl="2"/>
            <a:r>
              <a:rPr lang="en-US" sz="1800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Find words whose pronunciation is 1-2 edit distance from misspelling’s</a:t>
            </a:r>
          </a:p>
          <a:p>
            <a:pPr lvl="1"/>
            <a:r>
              <a:rPr lang="en-US" dirty="0" smtClean="0"/>
              <a:t>Score result list </a:t>
            </a:r>
          </a:p>
          <a:p>
            <a:pPr lvl="2"/>
            <a:r>
              <a:rPr lang="en-US" dirty="0" smtClean="0"/>
              <a:t>Weighted edit distance of candidate to misspelling</a:t>
            </a:r>
          </a:p>
          <a:p>
            <a:pPr lvl="2"/>
            <a:r>
              <a:rPr lang="en-US" dirty="0" smtClean="0"/>
              <a:t>Edit distance of candidate pronunciation to misspelling pronunciation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to channel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richer edits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(Brill and Moore 2000)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nt</a:t>
            </a:r>
            <a:r>
              <a:rPr lang="en-US" dirty="0" err="1" smtClean="0">
                <a:sym typeface="Wingdings"/>
              </a:rPr>
              <a:t>ant</a:t>
            </a:r>
            <a:endParaRPr lang="en-US" dirty="0"/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h</a:t>
            </a:r>
            <a:r>
              <a:rPr lang="en-US" dirty="0" err="1" smtClean="0">
                <a:sym typeface="Wingdings"/>
              </a:rPr>
              <a:t>f</a:t>
            </a:r>
            <a:endParaRPr lang="en-US" dirty="0" smtClean="0"/>
          </a:p>
          <a:p>
            <a:pPr lvl="1"/>
            <a:r>
              <a:rPr lang="en-US" dirty="0" err="1" smtClean="0"/>
              <a:t>le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al</a:t>
            </a:r>
            <a:endParaRPr lang="en-US" dirty="0" smtClean="0"/>
          </a:p>
          <a:p>
            <a:r>
              <a:rPr lang="en-US" dirty="0" smtClean="0"/>
              <a:t>Incorporate pronunciation into channel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Toutanova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Moore 2002)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that could influence p(</a:t>
            </a:r>
            <a:r>
              <a:rPr lang="en-US" dirty="0" err="1" smtClean="0"/>
              <a:t>misspelling|word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source letter</a:t>
            </a:r>
          </a:p>
          <a:p>
            <a:pPr lvl="1"/>
            <a:r>
              <a:rPr lang="en-US" dirty="0" smtClean="0"/>
              <a:t>The target letter</a:t>
            </a:r>
          </a:p>
          <a:p>
            <a:pPr lvl="1"/>
            <a:r>
              <a:rPr lang="en-US" dirty="0" smtClean="0"/>
              <a:t>Surrounding letters</a:t>
            </a:r>
          </a:p>
          <a:p>
            <a:pPr lvl="1"/>
            <a:r>
              <a:rPr lang="en-US" dirty="0" smtClean="0"/>
              <a:t>The position in the word</a:t>
            </a:r>
          </a:p>
          <a:p>
            <a:pPr lvl="1"/>
            <a:r>
              <a:rPr lang="en-US" dirty="0" smtClean="0"/>
              <a:t>Nearby keys on the keyboard</a:t>
            </a:r>
          </a:p>
          <a:p>
            <a:pPr lvl="1"/>
            <a:r>
              <a:rPr lang="en-US" dirty="0" smtClean="0"/>
              <a:t>Homology on the keyboard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ronunciations</a:t>
            </a:r>
          </a:p>
          <a:p>
            <a:pPr lvl="1"/>
            <a:r>
              <a:rPr lang="en-US" dirty="0" smtClean="0"/>
              <a:t>Likely morpheme transformations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Nearby keys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5" b="79"/>
          <a:stretch/>
        </p:blipFill>
        <p:spPr bwMode="auto">
          <a:xfrm>
            <a:off x="2057400" y="1885949"/>
            <a:ext cx="4191000" cy="285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3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spelling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8686800" cy="3333750"/>
          </a:xfrm>
        </p:spPr>
        <p:txBody>
          <a:bodyPr/>
          <a:lstStyle/>
          <a:p>
            <a:pPr marL="0" lvl="1" indent="0">
              <a:buClr>
                <a:srgbClr val="CC0000"/>
              </a:buClr>
              <a:buNone/>
            </a:pPr>
            <a:r>
              <a:rPr lang="en-US" sz="2800" b="1" dirty="0" smtClean="0"/>
              <a:t>26</a:t>
            </a:r>
            <a:r>
              <a:rPr lang="en-US" sz="2800" dirty="0" smtClean="0"/>
              <a:t>%:	Web queries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Wang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et al.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2003 </a:t>
            </a:r>
            <a:endParaRPr lang="en-US" dirty="0"/>
          </a:p>
          <a:p>
            <a:pPr marL="0" lvl="1" indent="0">
              <a:buClr>
                <a:srgbClr val="CC0000"/>
              </a:buClr>
              <a:buNone/>
            </a:pPr>
            <a:r>
              <a:rPr lang="en-US" sz="2800" b="1" dirty="0" smtClean="0"/>
              <a:t>13</a:t>
            </a:r>
            <a:r>
              <a:rPr lang="en-US" sz="2800" dirty="0" smtClean="0"/>
              <a:t>%:	Retyping, no backspace: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Whitelaw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et al.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English&amp;German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lvl="1" indent="0">
              <a:buClr>
                <a:srgbClr val="CC0000"/>
              </a:buClr>
              <a:buNone/>
            </a:pPr>
            <a:r>
              <a:rPr lang="en-US" sz="2800" b="1" dirty="0" smtClean="0"/>
              <a:t>7</a:t>
            </a:r>
            <a:r>
              <a:rPr lang="en-US" sz="2800" dirty="0" smtClean="0"/>
              <a:t>%: Words corrected retyping on phone-sized organizer</a:t>
            </a:r>
          </a:p>
          <a:p>
            <a:pPr marL="0" lvl="1" indent="0">
              <a:buClr>
                <a:srgbClr val="CC0000"/>
              </a:buClr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%: Words uncorrected on organizer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Soukoreff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&amp;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MacKenzie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2003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dirty="0" smtClean="0"/>
              <a:t>1-2</a:t>
            </a:r>
            <a:r>
              <a:rPr lang="en-US" sz="2800" dirty="0" smtClean="0"/>
              <a:t>%:</a:t>
            </a:r>
            <a:r>
              <a:rPr lang="en-US" sz="2800" b="1" dirty="0" smtClean="0"/>
              <a:t>  </a:t>
            </a:r>
            <a:r>
              <a:rPr lang="en-US" sz="2800" dirty="0" smtClean="0">
                <a:solidFill>
                  <a:srgbClr val="000000"/>
                </a:solidFill>
              </a:rPr>
              <a:t>Retyping: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Kane and 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Wobbrock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2007, 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Gruden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et al. 1983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467600" cy="914400"/>
          </a:xfrm>
        </p:spPr>
        <p:txBody>
          <a:bodyPr/>
          <a:lstStyle/>
          <a:p>
            <a:r>
              <a:rPr lang="en-US" dirty="0" smtClean="0"/>
              <a:t>Classifier-based methods </a:t>
            </a:r>
            <a:br>
              <a:rPr lang="en-US" dirty="0" smtClean="0"/>
            </a:br>
            <a:r>
              <a:rPr lang="en-US" dirty="0" smtClean="0"/>
              <a:t>for real-word spelling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just channel model and language model</a:t>
            </a:r>
          </a:p>
          <a:p>
            <a:r>
              <a:rPr lang="en-US" dirty="0" smtClean="0"/>
              <a:t>Use many features in a classifier (next lecture).</a:t>
            </a:r>
          </a:p>
          <a:p>
            <a:r>
              <a:rPr lang="en-US" dirty="0" smtClean="0"/>
              <a:t>Build a classifier for a specific pair like: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whether/weather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“cloudy” within +- 10 words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___ to VERB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___ or not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Spelling Correction and the Noisy Channel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Real-Word Spelling Correction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55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Non-word spelling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Non-word spelling error detection:</a:t>
            </a:r>
          </a:p>
          <a:p>
            <a:pPr lvl="1"/>
            <a:r>
              <a:rPr lang="en-US" dirty="0" smtClean="0"/>
              <a:t>Any word not in a </a:t>
            </a:r>
            <a:r>
              <a:rPr lang="en-US" b="1" i="1" dirty="0" smtClean="0"/>
              <a:t>dictionary</a:t>
            </a:r>
            <a:r>
              <a:rPr lang="en-US" dirty="0" smtClean="0"/>
              <a:t> is an error</a:t>
            </a:r>
          </a:p>
          <a:p>
            <a:pPr lvl="1"/>
            <a:r>
              <a:rPr lang="en-US" dirty="0" smtClean="0"/>
              <a:t>The larger the dictionary the better</a:t>
            </a:r>
          </a:p>
          <a:p>
            <a:r>
              <a:rPr lang="en-US" dirty="0"/>
              <a:t>Non-word spelling error </a:t>
            </a:r>
            <a:r>
              <a:rPr lang="en-US" dirty="0" smtClean="0"/>
              <a:t>correction:</a:t>
            </a:r>
            <a:endParaRPr lang="en-US" dirty="0"/>
          </a:p>
          <a:p>
            <a:pPr lvl="1"/>
            <a:r>
              <a:rPr lang="en-US" dirty="0" smtClean="0"/>
              <a:t>Generate </a:t>
            </a:r>
            <a:r>
              <a:rPr lang="en-US" b="1" i="1" dirty="0" smtClean="0"/>
              <a:t>candidates</a:t>
            </a:r>
            <a:r>
              <a:rPr lang="en-US" dirty="0" smtClean="0"/>
              <a:t>: real words that are similar to error</a:t>
            </a:r>
          </a:p>
          <a:p>
            <a:pPr lvl="1"/>
            <a:r>
              <a:rPr lang="en-US" dirty="0" smtClean="0"/>
              <a:t>Choose the one which is best:</a:t>
            </a:r>
          </a:p>
          <a:p>
            <a:pPr lvl="2"/>
            <a:r>
              <a:rPr lang="en-US" dirty="0" smtClean="0"/>
              <a:t>Shortest weighted edit distance</a:t>
            </a:r>
          </a:p>
          <a:p>
            <a:pPr lvl="2"/>
            <a:r>
              <a:rPr lang="en-US" dirty="0" smtClean="0"/>
              <a:t>Highest noisy channel probability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word spelling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word </a:t>
            </a:r>
            <a:r>
              <a:rPr lang="en-US" i="1" dirty="0" smtClean="0"/>
              <a:t>w</a:t>
            </a:r>
            <a:r>
              <a:rPr lang="en-US" dirty="0" smtClean="0"/>
              <a:t>, generate candidate set:</a:t>
            </a:r>
          </a:p>
          <a:p>
            <a:pPr lvl="1"/>
            <a:r>
              <a:rPr lang="en-US" dirty="0" smtClean="0"/>
              <a:t>Find candidate words with similar </a:t>
            </a:r>
            <a:r>
              <a:rPr lang="en-US" b="1" i="1" dirty="0" smtClean="0"/>
              <a:t>pronunciations</a:t>
            </a:r>
          </a:p>
          <a:p>
            <a:pPr lvl="1"/>
            <a:r>
              <a:rPr lang="en-US" dirty="0" smtClean="0"/>
              <a:t>Find candidate words with similar </a:t>
            </a:r>
            <a:r>
              <a:rPr lang="en-US" b="1" i="1" dirty="0" smtClean="0"/>
              <a:t>spelling</a:t>
            </a:r>
            <a:endParaRPr lang="en-US" i="1" dirty="0" smtClean="0"/>
          </a:p>
          <a:p>
            <a:pPr lvl="1"/>
            <a:r>
              <a:rPr lang="en-US" dirty="0" smtClean="0"/>
              <a:t>Include </a:t>
            </a:r>
            <a:r>
              <a:rPr lang="en-US" i="1" dirty="0" smtClean="0"/>
              <a:t>w</a:t>
            </a:r>
            <a:r>
              <a:rPr lang="en-US" dirty="0" smtClean="0"/>
              <a:t> in candidate set</a:t>
            </a:r>
          </a:p>
          <a:p>
            <a:r>
              <a:rPr lang="en-US" dirty="0" smtClean="0"/>
              <a:t>Choose best candidate</a:t>
            </a:r>
          </a:p>
          <a:p>
            <a:pPr lvl="1"/>
            <a:r>
              <a:rPr lang="en-US" dirty="0" smtClean="0"/>
              <a:t>Noisy Channel </a:t>
            </a:r>
          </a:p>
          <a:p>
            <a:pPr lvl="1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Spelling Correction and the Noisy Channel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The Spelling Correction Task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01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Spelling Correction and the Noisy Channel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The Noisy Channel Model of Spelling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687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13602</TotalTime>
  <Words>1722</Words>
  <Application>Microsoft Macintosh PowerPoint</Application>
  <PresentationFormat>On-screen Show (16:9)</PresentationFormat>
  <Paragraphs>543</Paragraphs>
  <Slides>51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Calibri</vt:lpstr>
      <vt:lpstr>Calibri (Headings)</vt:lpstr>
      <vt:lpstr>Courier</vt:lpstr>
      <vt:lpstr>Lucida Sans</vt:lpstr>
      <vt:lpstr>ＭＳ Ｐゴシック</vt:lpstr>
      <vt:lpstr>Tahoma</vt:lpstr>
      <vt:lpstr>Times</vt:lpstr>
      <vt:lpstr>Wingdings</vt:lpstr>
      <vt:lpstr>Arial</vt:lpstr>
      <vt:lpstr>NLP-jurafsky</vt:lpstr>
      <vt:lpstr>Equation</vt:lpstr>
      <vt:lpstr>Spelling Correction and the Noisy Channel</vt:lpstr>
      <vt:lpstr>Applications for spelling correction</vt:lpstr>
      <vt:lpstr>Spelling Tasks</vt:lpstr>
      <vt:lpstr>Types of spelling errors</vt:lpstr>
      <vt:lpstr>Rates of spelling errors</vt:lpstr>
      <vt:lpstr>Non-word spelling errors</vt:lpstr>
      <vt:lpstr>Real word spelling errors</vt:lpstr>
      <vt:lpstr>Spelling Correction and the Noisy Channel</vt:lpstr>
      <vt:lpstr>Spelling Correction and the Noisy Channel</vt:lpstr>
      <vt:lpstr>Noisy Channel Intuition</vt:lpstr>
      <vt:lpstr>Noisy Channel</vt:lpstr>
      <vt:lpstr>History: Noisy channel for spelling proposed around 1990</vt:lpstr>
      <vt:lpstr>Non-word spelling error example</vt:lpstr>
      <vt:lpstr>Candidate generation</vt:lpstr>
      <vt:lpstr>Damerau-Levenshtein edit distance</vt:lpstr>
      <vt:lpstr>Words within 1 of acress</vt:lpstr>
      <vt:lpstr>Candidate generation</vt:lpstr>
      <vt:lpstr>Language Model</vt:lpstr>
      <vt:lpstr>Unigram Prior probability</vt:lpstr>
      <vt:lpstr>Channel model probability</vt:lpstr>
      <vt:lpstr>Computing error probability: confusion matrix</vt:lpstr>
      <vt:lpstr>Confusion matrix for spelling errors</vt:lpstr>
      <vt:lpstr>Generating the confusion matrix</vt:lpstr>
      <vt:lpstr>Channel model </vt:lpstr>
      <vt:lpstr>Channel model for acress</vt:lpstr>
      <vt:lpstr>Noisy channel probability for acress</vt:lpstr>
      <vt:lpstr>Noisy channel probability for acress</vt:lpstr>
      <vt:lpstr>Using a bigram language model</vt:lpstr>
      <vt:lpstr>Using a bigram language model</vt:lpstr>
      <vt:lpstr>Evaluation</vt:lpstr>
      <vt:lpstr>Spelling Correction and the Noisy Channel</vt:lpstr>
      <vt:lpstr>Spelling Correction and the Noisy Channel</vt:lpstr>
      <vt:lpstr>Real-word spelling errors</vt:lpstr>
      <vt:lpstr>Solving real-world spelling errors</vt:lpstr>
      <vt:lpstr>Noisy channel for real-word spell correction</vt:lpstr>
      <vt:lpstr>Noisy channel for real-word spell correction</vt:lpstr>
      <vt:lpstr>Noisy channel for real-word spell correction</vt:lpstr>
      <vt:lpstr>Simplification: One error per sentence</vt:lpstr>
      <vt:lpstr>Where to get the probabilities</vt:lpstr>
      <vt:lpstr>Probability of no error</vt:lpstr>
      <vt:lpstr>Peter Norvig’s “thew” example</vt:lpstr>
      <vt:lpstr>Spelling Correction and the Noisy Channel</vt:lpstr>
      <vt:lpstr>Spelling Correction and the Noisy Channel</vt:lpstr>
      <vt:lpstr>HCI issues in spelling</vt:lpstr>
      <vt:lpstr>State of the art noisy channel</vt:lpstr>
      <vt:lpstr>Phonetic error model</vt:lpstr>
      <vt:lpstr>Improvements to channel model</vt:lpstr>
      <vt:lpstr>Channel model</vt:lpstr>
      <vt:lpstr>Nearby keys</vt:lpstr>
      <vt:lpstr>Classifier-based methods  for real-word spelling correction</vt:lpstr>
      <vt:lpstr>Spelling Correction and the Noisy Channel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Dan Jurafsky</cp:lastModifiedBy>
  <cp:revision>285</cp:revision>
  <cp:lastPrinted>2009-04-20T16:46:08Z</cp:lastPrinted>
  <dcterms:created xsi:type="dcterms:W3CDTF">2010-04-19T15:31:24Z</dcterms:created>
  <dcterms:modified xsi:type="dcterms:W3CDTF">2015-08-08T02:12:45Z</dcterms:modified>
</cp:coreProperties>
</file>